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保育園 新町" initials="保新" lastIdx="1" clrIdx="0">
    <p:extLst>
      <p:ext uri="{19B8F6BF-5375-455C-9EA6-DF929625EA0E}">
        <p15:presenceInfo xmlns:p15="http://schemas.microsoft.com/office/powerpoint/2012/main" userId="52532b3337c790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p:cViewPr varScale="1">
        <p:scale>
          <a:sx n="83" d="100"/>
          <a:sy n="83" d="100"/>
        </p:scale>
        <p:origin x="82"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ED9C72-00F5-460D-995B-D2FD45934ED1}"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99626C-1610-4C71-B31D-F34917F5D09F}" type="slidenum">
              <a:rPr kumimoji="1" lang="ja-JP" altLang="en-US" smtClean="0"/>
              <a:t>‹#›</a:t>
            </a:fld>
            <a:endParaRPr kumimoji="1" lang="ja-JP" altLang="en-US"/>
          </a:p>
        </p:txBody>
      </p:sp>
    </p:spTree>
    <p:extLst>
      <p:ext uri="{BB962C8B-B14F-4D97-AF65-F5344CB8AC3E}">
        <p14:creationId xmlns:p14="http://schemas.microsoft.com/office/powerpoint/2010/main" val="31881685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699626C-1610-4C71-B31D-F34917F5D09F}" type="slidenum">
              <a:rPr kumimoji="1" lang="ja-JP" altLang="en-US" smtClean="0"/>
              <a:t>14</a:t>
            </a:fld>
            <a:endParaRPr kumimoji="1" lang="ja-JP" altLang="en-US"/>
          </a:p>
        </p:txBody>
      </p:sp>
    </p:spTree>
    <p:extLst>
      <p:ext uri="{BB962C8B-B14F-4D97-AF65-F5344CB8AC3E}">
        <p14:creationId xmlns:p14="http://schemas.microsoft.com/office/powerpoint/2010/main" val="1097926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22569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67378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424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29566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7328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43135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2431824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62955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96146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359446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7045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48681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264148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212843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135408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5635A4-BA71-4C86-AF7C-1859ED7562DD}" type="datetimeFigureOut">
              <a:rPr kumimoji="1" lang="ja-JP" altLang="en-US" smtClean="0"/>
              <a:t>2026/4/9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371647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5635A4-BA71-4C86-AF7C-1859ED7562DD}" type="datetimeFigureOut">
              <a:rPr kumimoji="1" lang="ja-JP" altLang="en-US" smtClean="0"/>
              <a:t>2026/4/9</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5FF535-6EFB-4A2B-99ED-D260752649FE}" type="slidenum">
              <a:rPr kumimoji="1" lang="ja-JP" altLang="en-US" smtClean="0"/>
              <a:t>‹#›</a:t>
            </a:fld>
            <a:endParaRPr kumimoji="1" lang="ja-JP" altLang="en-US"/>
          </a:p>
        </p:txBody>
      </p:sp>
    </p:spTree>
    <p:extLst>
      <p:ext uri="{BB962C8B-B14F-4D97-AF65-F5344CB8AC3E}">
        <p14:creationId xmlns:p14="http://schemas.microsoft.com/office/powerpoint/2010/main" val="777760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90571-E81B-057E-FA82-11023EA81BD1}"/>
              </a:ext>
            </a:extLst>
          </p:cNvPr>
          <p:cNvSpPr>
            <a:spLocks noGrp="1"/>
          </p:cNvSpPr>
          <p:nvPr>
            <p:ph type="ctrTitle"/>
          </p:nvPr>
        </p:nvSpPr>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自然　虫の観察</a:t>
            </a:r>
          </a:p>
        </p:txBody>
      </p:sp>
      <p:sp>
        <p:nvSpPr>
          <p:cNvPr id="3" name="字幕 2">
            <a:extLst>
              <a:ext uri="{FF2B5EF4-FFF2-40B4-BE49-F238E27FC236}">
                <a16:creationId xmlns:a16="http://schemas.microsoft.com/office/drawing/2014/main" id="{1FD0225F-05D0-487E-C7C1-4B08E1ED3153}"/>
              </a:ext>
            </a:extLst>
          </p:cNvPr>
          <p:cNvSpPr>
            <a:spLocks noGrp="1"/>
          </p:cNvSpPr>
          <p:nvPr>
            <p:ph type="subTitle" idx="1"/>
          </p:nvPr>
        </p:nvSpPr>
        <p:spPr/>
        <p:txBody>
          <a:bodyPr>
            <a:norm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令和７年度　星２組</a:t>
            </a:r>
          </a:p>
        </p:txBody>
      </p:sp>
    </p:spTree>
    <p:extLst>
      <p:ext uri="{BB962C8B-B14F-4D97-AF65-F5344CB8AC3E}">
        <p14:creationId xmlns:p14="http://schemas.microsoft.com/office/powerpoint/2010/main" val="13623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A4A47-21CE-C093-1062-4DEE6B2EEF0D}"/>
              </a:ext>
            </a:extLst>
          </p:cNvPr>
          <p:cNvSpPr>
            <a:spLocks noGrp="1"/>
          </p:cNvSpPr>
          <p:nvPr>
            <p:ph type="title"/>
          </p:nvPr>
        </p:nvSpPr>
        <p:spPr>
          <a:xfrm>
            <a:off x="462116" y="496532"/>
            <a:ext cx="8986685" cy="1751368"/>
          </a:xfrm>
        </p:spPr>
        <p:txBody>
          <a:bodyPr>
            <a:normAutofit fontScale="90000"/>
          </a:bodyPr>
          <a:lstStyle/>
          <a:p>
            <a:r>
              <a:rPr lang="ja-JP" altLang="en-US" sz="2000" dirty="0">
                <a:latin typeface="HG丸ｺﾞｼｯｸM-PRO" panose="020F0600000000000000" pitchFamily="50" charset="-128"/>
                <a:ea typeface="HG丸ｺﾞｼｯｸM-PRO" panose="020F0600000000000000" pitchFamily="50" charset="-128"/>
              </a:rPr>
              <a:t>　</a:t>
            </a:r>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⑨</a:t>
            </a:r>
            <a: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色々な虫にも興味がわきました</a:t>
            </a:r>
            <a: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r>
              <a:rPr lang="ja-JP" altLang="en-US" sz="2100" dirty="0">
                <a:latin typeface="HG丸ｺﾞｼｯｸM-PRO" panose="020F0600000000000000" pitchFamily="50" charset="-128"/>
                <a:ea typeface="HG丸ｺﾞｼｯｸM-PRO" panose="020F0600000000000000" pitchFamily="50" charset="-128"/>
              </a:rPr>
              <a:t>気温が上がり、暑い季節</a:t>
            </a:r>
            <a:r>
              <a:rPr kumimoji="1" lang="ja-JP" altLang="en-US" sz="2100" dirty="0">
                <a:latin typeface="HG丸ｺﾞｼｯｸM-PRO" panose="020F0600000000000000" pitchFamily="50" charset="-128"/>
                <a:ea typeface="HG丸ｺﾞｼｯｸM-PRO" panose="020F0600000000000000" pitchFamily="50" charset="-128"/>
              </a:rPr>
              <a:t>になりました</a:t>
            </a:r>
            <a:r>
              <a:rPr lang="ja-JP" altLang="en-US" sz="2100" dirty="0">
                <a:latin typeface="HG丸ｺﾞｼｯｸM-PRO" panose="020F0600000000000000" pitchFamily="50" charset="-128"/>
                <a:ea typeface="HG丸ｺﾞｼｯｸM-PRO" panose="020F0600000000000000" pitchFamily="50" charset="-128"/>
              </a:rPr>
              <a:t>。６月も後半になると</a:t>
            </a:r>
            <a:r>
              <a:rPr kumimoji="1" lang="ja-JP" altLang="en-US" sz="2100" dirty="0">
                <a:latin typeface="HG丸ｺﾞｼｯｸM-PRO" panose="020F0600000000000000" pitchFamily="50" charset="-128"/>
                <a:ea typeface="HG丸ｺﾞｼｯｸM-PRO" panose="020F0600000000000000" pitchFamily="50" charset="-128"/>
              </a:rPr>
              <a:t>夏の虫が出てきました。保育者が、蝉やトンボ、バッタなどの写真を見やすく用意すると、子ども達はやっぱり興味津々。じっくり観察しては「これは何ー？これは？」と何度も質問していました。アリ以外の色々な虫に興味が広がっている様子でした。</a:t>
            </a:r>
          </a:p>
        </p:txBody>
      </p:sp>
      <p:pic>
        <p:nvPicPr>
          <p:cNvPr id="6" name="コンテンツ プレースホルダー 5">
            <a:extLst>
              <a:ext uri="{FF2B5EF4-FFF2-40B4-BE49-F238E27FC236}">
                <a16:creationId xmlns:a16="http://schemas.microsoft.com/office/drawing/2014/main" id="{5F423DDA-5852-EA16-4992-22AB7B1AFB6C}"/>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313971" y="2407546"/>
            <a:ext cx="3792506" cy="2911990"/>
          </a:xfrm>
          <a:prstGeom prst="rect">
            <a:avLst/>
          </a:prstGeom>
          <a:ln>
            <a:noFill/>
          </a:ln>
          <a:effectLst>
            <a:softEdge rad="112500"/>
          </a:effectLst>
        </p:spPr>
      </p:pic>
      <p:pic>
        <p:nvPicPr>
          <p:cNvPr id="8" name="図 7">
            <a:extLst>
              <a:ext uri="{FF2B5EF4-FFF2-40B4-BE49-F238E27FC236}">
                <a16:creationId xmlns:a16="http://schemas.microsoft.com/office/drawing/2014/main" id="{2ADA9BDD-1BE2-E981-1831-18AC6E720D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6477" y="2407546"/>
            <a:ext cx="4042152" cy="3031614"/>
          </a:xfrm>
          <a:prstGeom prst="rect">
            <a:avLst/>
          </a:prstGeom>
          <a:ln>
            <a:noFill/>
          </a:ln>
          <a:effectLst>
            <a:softEdge rad="112500"/>
          </a:effectLst>
        </p:spPr>
      </p:pic>
      <p:pic>
        <p:nvPicPr>
          <p:cNvPr id="10" name="図 9">
            <a:extLst>
              <a:ext uri="{FF2B5EF4-FFF2-40B4-BE49-F238E27FC236}">
                <a16:creationId xmlns:a16="http://schemas.microsoft.com/office/drawing/2014/main" id="{75023C77-9D20-663D-EE50-9149969C9CE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46807" y="2391697"/>
            <a:ext cx="3198556" cy="4264741"/>
          </a:xfrm>
          <a:prstGeom prst="rect">
            <a:avLst/>
          </a:prstGeom>
          <a:ln>
            <a:noFill/>
          </a:ln>
          <a:effectLst>
            <a:softEdge rad="112500"/>
          </a:effectLst>
        </p:spPr>
      </p:pic>
      <p:sp>
        <p:nvSpPr>
          <p:cNvPr id="3" name="四角形: 角を丸くする 2">
            <a:extLst>
              <a:ext uri="{FF2B5EF4-FFF2-40B4-BE49-F238E27FC236}">
                <a16:creationId xmlns:a16="http://schemas.microsoft.com/office/drawing/2014/main" id="{678CC965-88F8-0DEA-21DB-B27E13D10ECB}"/>
              </a:ext>
            </a:extLst>
          </p:cNvPr>
          <p:cNvSpPr/>
          <p:nvPr/>
        </p:nvSpPr>
        <p:spPr>
          <a:xfrm>
            <a:off x="1162050" y="5714999"/>
            <a:ext cx="6772275" cy="8080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バッタを見て「口が大きいね～」などとじっくり観察。また、お部屋の絵本と見比べて研究していました。</a:t>
            </a:r>
          </a:p>
        </p:txBody>
      </p:sp>
    </p:spTree>
    <p:extLst>
      <p:ext uri="{BB962C8B-B14F-4D97-AF65-F5344CB8AC3E}">
        <p14:creationId xmlns:p14="http://schemas.microsoft.com/office/powerpoint/2010/main" val="166361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826D6580-1517-699D-8CC1-E7C8F3535096}"/>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350588" y="2315624"/>
            <a:ext cx="3139956" cy="2354966"/>
          </a:xfrm>
          <a:prstGeom prst="rect">
            <a:avLst/>
          </a:prstGeom>
          <a:ln>
            <a:noFill/>
          </a:ln>
          <a:effectLst>
            <a:softEdge rad="112500"/>
          </a:effectLst>
        </p:spPr>
      </p:pic>
      <p:pic>
        <p:nvPicPr>
          <p:cNvPr id="8" name="コンテンツ プレースホルダー 7">
            <a:extLst>
              <a:ext uri="{FF2B5EF4-FFF2-40B4-BE49-F238E27FC236}">
                <a16:creationId xmlns:a16="http://schemas.microsoft.com/office/drawing/2014/main" id="{1F21CF57-E6D5-4DBA-4D39-4FBE32E4CF1B}"/>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3663889" y="2315624"/>
            <a:ext cx="4169740" cy="3127305"/>
          </a:xfrm>
          <a:prstGeom prst="rect">
            <a:avLst/>
          </a:prstGeom>
          <a:ln>
            <a:noFill/>
          </a:ln>
          <a:effectLst>
            <a:softEdge rad="112500"/>
          </a:effectLst>
        </p:spPr>
      </p:pic>
      <p:pic>
        <p:nvPicPr>
          <p:cNvPr id="10" name="図 9">
            <a:extLst>
              <a:ext uri="{FF2B5EF4-FFF2-40B4-BE49-F238E27FC236}">
                <a16:creationId xmlns:a16="http://schemas.microsoft.com/office/drawing/2014/main" id="{2D3D6320-3409-B4F6-16E6-E6D6BF7A47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40299" y="2324296"/>
            <a:ext cx="3736499" cy="2802375"/>
          </a:xfrm>
          <a:prstGeom prst="rect">
            <a:avLst/>
          </a:prstGeom>
          <a:ln>
            <a:noFill/>
          </a:ln>
          <a:effectLst>
            <a:softEdge rad="112500"/>
          </a:effectLst>
        </p:spPr>
      </p:pic>
      <p:sp>
        <p:nvSpPr>
          <p:cNvPr id="12" name="タイトル 1">
            <a:extLst>
              <a:ext uri="{FF2B5EF4-FFF2-40B4-BE49-F238E27FC236}">
                <a16:creationId xmlns:a16="http://schemas.microsoft.com/office/drawing/2014/main" id="{1CF3CA83-BF07-132C-B6D6-18D82FC2784B}"/>
              </a:ext>
            </a:extLst>
          </p:cNvPr>
          <p:cNvSpPr txBox="1">
            <a:spLocks/>
          </p:cNvSpPr>
          <p:nvPr/>
        </p:nvSpPr>
        <p:spPr>
          <a:xfrm>
            <a:off x="496222" y="527734"/>
            <a:ext cx="8847803" cy="1648066"/>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a:latin typeface="HG丸ｺﾞｼｯｸM-PRO" panose="020F0600000000000000" pitchFamily="50" charset="-128"/>
                <a:ea typeface="HG丸ｺﾞｼｯｸM-PRO" panose="020F0600000000000000" pitchFamily="50" charset="-128"/>
              </a:rPr>
              <a:t>　</a:t>
            </a:r>
            <a:r>
              <a:rPr lang="ja-JP" altLang="en-US" sz="2200" b="1" i="1" u="sng" dirty="0">
                <a:solidFill>
                  <a:schemeClr val="tx1"/>
                </a:solidFill>
                <a:latin typeface="HG丸ｺﾞｼｯｸM-PRO" panose="020F0600000000000000" pitchFamily="50" charset="-128"/>
                <a:ea typeface="HG丸ｺﾞｼｯｸM-PRO" panose="020F0600000000000000" pitchFamily="50" charset="-128"/>
              </a:rPr>
              <a:t>⑩</a:t>
            </a:r>
            <a:r>
              <a:rPr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2200" b="1" i="1" u="sng" dirty="0">
                <a:solidFill>
                  <a:schemeClr val="tx1"/>
                </a:solidFill>
                <a:latin typeface="HG丸ｺﾞｼｯｸM-PRO" panose="020F0600000000000000" pitchFamily="50" charset="-128"/>
                <a:ea typeface="HG丸ｺﾞｼｯｸM-PRO" panose="020F0600000000000000" pitchFamily="50" charset="-128"/>
              </a:rPr>
              <a:t>クレヨン画に挑戦</a:t>
            </a:r>
            <a:r>
              <a:rPr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p>
          <a:p>
            <a:r>
              <a:rPr lang="ja-JP" altLang="en-US" sz="2000" dirty="0">
                <a:latin typeface="HG丸ｺﾞｼｯｸM-PRO" panose="020F0600000000000000" pitchFamily="50" charset="-128"/>
                <a:ea typeface="HG丸ｺﾞｼｯｸM-PRO" panose="020F0600000000000000" pitchFamily="50" charset="-128"/>
              </a:rPr>
              <a:t>　</a:t>
            </a:r>
            <a:r>
              <a:rPr lang="ja-JP" altLang="en-US" sz="1900" dirty="0">
                <a:latin typeface="HG丸ｺﾞｼｯｸM-PRO" panose="020F0600000000000000" pitchFamily="50" charset="-128"/>
                <a:ea typeface="HG丸ｺﾞｼｯｸM-PRO" panose="020F0600000000000000" pitchFamily="50" charset="-128"/>
              </a:rPr>
              <a:t>アリさんを観察し、虫へ親しみを持って過ごすようになった２組の子ども達。経験した事を子ども達と一緒に表現してみよう！という事になりました。日頃活動で行っている</a:t>
            </a: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クレヨン画</a:t>
            </a:r>
            <a:r>
              <a:rPr lang="en-US" altLang="ja-JP" sz="1900" dirty="0">
                <a:latin typeface="HG丸ｺﾞｼｯｸM-PRO" panose="020F0600000000000000" pitchFamily="50" charset="-128"/>
                <a:ea typeface="HG丸ｺﾞｼｯｸM-PRO" panose="020F0600000000000000" pitchFamily="50" charset="-128"/>
              </a:rPr>
              <a:t>〗</a:t>
            </a:r>
            <a:r>
              <a:rPr lang="ja-JP" altLang="en-US" sz="1900" dirty="0">
                <a:latin typeface="HG丸ｺﾞｼｯｸM-PRO" panose="020F0600000000000000" pitchFamily="50" charset="-128"/>
                <a:ea typeface="HG丸ｺﾞｼｯｸM-PRO" panose="020F0600000000000000" pitchFamily="50" charset="-128"/>
              </a:rPr>
              <a:t>が表現しやすいのでは？という事でお絵描きにチャレンジしてみました。</a:t>
            </a:r>
          </a:p>
        </p:txBody>
      </p:sp>
      <p:sp>
        <p:nvSpPr>
          <p:cNvPr id="16" name="吹き出し: 円形 15">
            <a:extLst>
              <a:ext uri="{FF2B5EF4-FFF2-40B4-BE49-F238E27FC236}">
                <a16:creationId xmlns:a16="http://schemas.microsoft.com/office/drawing/2014/main" id="{507DF0C7-9AB8-BC88-7966-5EF45DDA7B3C}"/>
              </a:ext>
            </a:extLst>
          </p:cNvPr>
          <p:cNvSpPr/>
          <p:nvPr/>
        </p:nvSpPr>
        <p:spPr>
          <a:xfrm>
            <a:off x="225445" y="4635264"/>
            <a:ext cx="2725154" cy="851697"/>
          </a:xfrm>
          <a:prstGeom prst="wedgeEllipseCallout">
            <a:avLst>
              <a:gd name="adj1" fmla="val 15032"/>
              <a:gd name="adj2" fmla="val -894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「アリさん！おはよう♪」</a:t>
            </a:r>
          </a:p>
        </p:txBody>
      </p:sp>
      <p:sp>
        <p:nvSpPr>
          <p:cNvPr id="2" name="四角形: 角を丸くする 1">
            <a:extLst>
              <a:ext uri="{FF2B5EF4-FFF2-40B4-BE49-F238E27FC236}">
                <a16:creationId xmlns:a16="http://schemas.microsoft.com/office/drawing/2014/main" id="{9E70E182-D7D0-DB76-CD12-007839C8A2F0}"/>
              </a:ext>
            </a:extLst>
          </p:cNvPr>
          <p:cNvSpPr/>
          <p:nvPr/>
        </p:nvSpPr>
        <p:spPr>
          <a:xfrm>
            <a:off x="2435942" y="5582753"/>
            <a:ext cx="8150942" cy="11208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黒いクレヨンで「描いてみよう！」とやってみると「花火～」などと自由な発想で描いてしまいました。そこで「アリさん描ける？」などと声を掛けて行うと、アリやアリのたまごなど描いてくれました。</a:t>
            </a:r>
          </a:p>
        </p:txBody>
      </p:sp>
    </p:spTree>
    <p:extLst>
      <p:ext uri="{BB962C8B-B14F-4D97-AF65-F5344CB8AC3E}">
        <p14:creationId xmlns:p14="http://schemas.microsoft.com/office/powerpoint/2010/main" val="174762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AD4EB7-7F69-5875-3F93-06EA4547E071}"/>
              </a:ext>
            </a:extLst>
          </p:cNvPr>
          <p:cNvSpPr>
            <a:spLocks noGrp="1"/>
          </p:cNvSpPr>
          <p:nvPr>
            <p:ph type="title"/>
          </p:nvPr>
        </p:nvSpPr>
        <p:spPr>
          <a:xfrm>
            <a:off x="677333" y="609598"/>
            <a:ext cx="8968112" cy="2498932"/>
          </a:xfrm>
        </p:spPr>
        <p:txBody>
          <a:bodyPr>
            <a:normAutofit fontScale="90000"/>
          </a:bodyPr>
          <a:lstStyle/>
          <a:p>
            <a:r>
              <a:rPr lang="ja-JP" altLang="en-US" sz="2000" dirty="0">
                <a:latin typeface="HG丸ｺﾞｼｯｸM-PRO" panose="020F0600000000000000" pitchFamily="50" charset="-128"/>
                <a:ea typeface="HG丸ｺﾞｼｯｸM-PRO" panose="020F0600000000000000" pitchFamily="50" charset="-128"/>
              </a:rPr>
              <a:t>　</a:t>
            </a:r>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⑪</a:t>
            </a:r>
            <a: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貼ってみよう！</a:t>
            </a:r>
            <a: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br>
            <a:r>
              <a:rPr lang="ja-JP" altLang="en-US" sz="2000" dirty="0">
                <a:latin typeface="HG丸ｺﾞｼｯｸM-PRO" panose="020F0600000000000000" pitchFamily="50" charset="-128"/>
                <a:ea typeface="HG丸ｺﾞｼｯｸM-PRO" panose="020F0600000000000000" pitchFamily="50" charset="-128"/>
              </a:rPr>
              <a:t>　</a:t>
            </a:r>
            <a:r>
              <a:rPr lang="ja-JP" altLang="en-US" sz="2100" dirty="0">
                <a:latin typeface="HG丸ｺﾞｼｯｸM-PRO" panose="020F0600000000000000" pitchFamily="50" charset="-128"/>
                <a:ea typeface="HG丸ｺﾞｼｯｸM-PRO" panose="020F0600000000000000" pitchFamily="50" charset="-128"/>
              </a:rPr>
              <a:t>アリさんを捕まえた経験を表現しやすいように、壁面で園庭を作ってみました。思い思いに自由に描いた２組さん。小さな点を沢山描いたり</a:t>
            </a:r>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小アリが沢山いた様子を思い出した。</a:t>
            </a:r>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丸を沢山描いたり。子ども達が感じたままにぐるぐる描いたり</a:t>
            </a:r>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アリが動き回っている様子</a:t>
            </a:r>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小さく描いたり自分達で描いたアリさんを、自分で壁面の好きな所へ貼りました。「見てー！僕のアリさん」「私の小さいアリさん、ここだよ」と自分の作品が飾られている事が嬉しい様子でした！子どもらしい素敵な作品になりました。</a:t>
            </a:r>
            <a:endParaRPr kumimoji="1" lang="ja-JP" altLang="en-US" sz="2100" dirty="0">
              <a:latin typeface="HG丸ｺﾞｼｯｸM-PRO" panose="020F0600000000000000" pitchFamily="50" charset="-128"/>
              <a:ea typeface="HG丸ｺﾞｼｯｸM-PRO" panose="020F0600000000000000" pitchFamily="50" charset="-128"/>
            </a:endParaRPr>
          </a:p>
        </p:txBody>
      </p:sp>
      <p:pic>
        <p:nvPicPr>
          <p:cNvPr id="6" name="コンテンツ プレースホルダー 5">
            <a:extLst>
              <a:ext uri="{FF2B5EF4-FFF2-40B4-BE49-F238E27FC236}">
                <a16:creationId xmlns:a16="http://schemas.microsoft.com/office/drawing/2014/main" id="{C8E9CCDB-E8A4-6742-E121-545F24731655}"/>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1005410" y="3171508"/>
            <a:ext cx="4289329" cy="3216996"/>
          </a:xfrm>
          <a:prstGeom prst="rect">
            <a:avLst/>
          </a:prstGeom>
          <a:ln>
            <a:noFill/>
          </a:ln>
          <a:effectLst>
            <a:softEdge rad="112500"/>
          </a:effectLst>
        </p:spPr>
      </p:pic>
      <p:pic>
        <p:nvPicPr>
          <p:cNvPr id="8" name="コンテンツ プレースホルダー 7">
            <a:extLst>
              <a:ext uri="{FF2B5EF4-FFF2-40B4-BE49-F238E27FC236}">
                <a16:creationId xmlns:a16="http://schemas.microsoft.com/office/drawing/2014/main" id="{385761CE-BEE4-6CA1-6A48-7D45996B030E}"/>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462646" y="3108530"/>
            <a:ext cx="4373299" cy="3279974"/>
          </a:xfrm>
          <a:prstGeom prst="rect">
            <a:avLst/>
          </a:prstGeom>
          <a:ln>
            <a:noFill/>
          </a:ln>
          <a:effectLst>
            <a:softEdge rad="112500"/>
          </a:effectLst>
        </p:spPr>
      </p:pic>
      <p:sp>
        <p:nvSpPr>
          <p:cNvPr id="3" name="星: 4 pt 2">
            <a:extLst>
              <a:ext uri="{FF2B5EF4-FFF2-40B4-BE49-F238E27FC236}">
                <a16:creationId xmlns:a16="http://schemas.microsoft.com/office/drawing/2014/main" id="{8051DE7C-22FE-ABB2-3013-D26ECDF25744}"/>
              </a:ext>
            </a:extLst>
          </p:cNvPr>
          <p:cNvSpPr/>
          <p:nvPr/>
        </p:nvSpPr>
        <p:spPr>
          <a:xfrm>
            <a:off x="6581775" y="3200400"/>
            <a:ext cx="352425" cy="32385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Tree>
    <p:extLst>
      <p:ext uri="{BB962C8B-B14F-4D97-AF65-F5344CB8AC3E}">
        <p14:creationId xmlns:p14="http://schemas.microsoft.com/office/powerpoint/2010/main" val="141456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A2808F-5E06-5403-082C-54A647C6A444}"/>
              </a:ext>
            </a:extLst>
          </p:cNvPr>
          <p:cNvSpPr>
            <a:spLocks noGrp="1"/>
          </p:cNvSpPr>
          <p:nvPr>
            <p:ph type="title"/>
          </p:nvPr>
        </p:nvSpPr>
        <p:spPr>
          <a:xfrm>
            <a:off x="915459" y="609600"/>
            <a:ext cx="8657166" cy="1757363"/>
          </a:xfrm>
        </p:spPr>
        <p:txBody>
          <a:bodyPr>
            <a:normAutofit fontScale="90000"/>
          </a:bodyPr>
          <a:lstStyle/>
          <a:p>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⑫</a:t>
            </a:r>
            <a: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アリさんさよなら</a:t>
            </a:r>
            <a:r>
              <a:rPr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2400" b="1" i="1" u="sng" dirty="0">
                <a:solidFill>
                  <a:schemeClr val="tx1"/>
                </a:solidFill>
                <a:latin typeface="HG丸ｺﾞｼｯｸM-PRO" panose="020F0600000000000000" pitchFamily="50" charset="-128"/>
                <a:ea typeface="HG丸ｺﾞｼｯｸM-PRO" panose="020F0600000000000000" pitchFamily="50" charset="-128"/>
              </a:rPr>
              <a:t>　</a:t>
            </a:r>
            <a:br>
              <a:rPr lang="en-US" altLang="ja-JP" sz="2200" dirty="0">
                <a:latin typeface="HG丸ｺﾞｼｯｸM-PRO" panose="020F0600000000000000" pitchFamily="50" charset="-128"/>
                <a:ea typeface="HG丸ｺﾞｼｯｸM-PRO" panose="020F0600000000000000" pitchFamily="50" charset="-128"/>
              </a:rPr>
            </a:br>
            <a:r>
              <a:rPr lang="ja-JP" altLang="en-US" sz="2200" dirty="0">
                <a:latin typeface="HG丸ｺﾞｼｯｸM-PRO" panose="020F0600000000000000" pitchFamily="50" charset="-128"/>
                <a:ea typeface="HG丸ｺﾞｼｯｸM-PRO" panose="020F0600000000000000" pitchFamily="50" charset="-128"/>
              </a:rPr>
              <a:t>　</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クレヨン画</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の表現も終わったので、飼育キッドにいるアリさん達を子ども達で園庭に帰してあげました。自然と「また来てね～また遊ぼうね～！」と声が聞こえました。バイバイしたくないと言ってましたが、最後は気持ちよくさよならできました😊</a:t>
            </a:r>
            <a:endParaRPr kumimoji="1" lang="ja-JP" altLang="en-US" sz="2200" dirty="0">
              <a:latin typeface="HG丸ｺﾞｼｯｸM-PRO" panose="020F0600000000000000" pitchFamily="50" charset="-128"/>
              <a:ea typeface="HG丸ｺﾞｼｯｸM-PRO" panose="020F0600000000000000" pitchFamily="50" charset="-128"/>
            </a:endParaRPr>
          </a:p>
        </p:txBody>
      </p:sp>
      <p:pic>
        <p:nvPicPr>
          <p:cNvPr id="6" name="コンテンツ プレースホルダー 5">
            <a:extLst>
              <a:ext uri="{FF2B5EF4-FFF2-40B4-BE49-F238E27FC236}">
                <a16:creationId xmlns:a16="http://schemas.microsoft.com/office/drawing/2014/main" id="{232AD538-2363-FD8D-C6FF-C59636D96A74}"/>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1605750" y="2366963"/>
            <a:ext cx="2911077" cy="3881437"/>
          </a:xfrm>
          <a:prstGeom prst="rect">
            <a:avLst/>
          </a:prstGeom>
          <a:ln>
            <a:noFill/>
          </a:ln>
          <a:effectLst>
            <a:softEdge rad="112500"/>
          </a:effectLst>
        </p:spPr>
      </p:pic>
      <p:pic>
        <p:nvPicPr>
          <p:cNvPr id="4" name="図 3">
            <a:extLst>
              <a:ext uri="{FF2B5EF4-FFF2-40B4-BE49-F238E27FC236}">
                <a16:creationId xmlns:a16="http://schemas.microsoft.com/office/drawing/2014/main" id="{7FB6128B-77A6-A9C5-5A7B-7E98DEE4D53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42023" y="2366964"/>
            <a:ext cx="2911077" cy="3881436"/>
          </a:xfrm>
          <a:prstGeom prst="rect">
            <a:avLst/>
          </a:prstGeom>
          <a:ln>
            <a:noFill/>
          </a:ln>
          <a:effectLst>
            <a:softEdge rad="112500"/>
          </a:effectLst>
        </p:spPr>
      </p:pic>
    </p:spTree>
    <p:extLst>
      <p:ext uri="{BB962C8B-B14F-4D97-AF65-F5344CB8AC3E}">
        <p14:creationId xmlns:p14="http://schemas.microsoft.com/office/powerpoint/2010/main" val="1726402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39271-25F8-98F7-41D3-AA803F9EF979}"/>
              </a:ext>
            </a:extLst>
          </p:cNvPr>
          <p:cNvSpPr>
            <a:spLocks noGrp="1"/>
          </p:cNvSpPr>
          <p:nvPr>
            <p:ph type="title"/>
          </p:nvPr>
        </p:nvSpPr>
        <p:spPr>
          <a:xfrm>
            <a:off x="304800" y="361949"/>
            <a:ext cx="9229725" cy="6172201"/>
          </a:xfrm>
        </p:spPr>
        <p:txBody>
          <a:bodyPr>
            <a:noAutofit/>
          </a:bodyPr>
          <a:lstStyle/>
          <a:p>
            <a:r>
              <a:rPr lang="ja-JP" altLang="en-US" sz="1700" dirty="0">
                <a:latin typeface="HG丸ｺﾞｼｯｸM-PRO" panose="020F0600000000000000" pitchFamily="50" charset="-128"/>
                <a:ea typeface="HG丸ｺﾞｼｯｸM-PRO" panose="020F0600000000000000" pitchFamily="50" charset="-128"/>
              </a:rPr>
              <a:t>　</a:t>
            </a:r>
            <a:r>
              <a:rPr lang="en-US" altLang="ja-JP" sz="16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i="1" u="sng" dirty="0">
                <a:solidFill>
                  <a:schemeClr val="tx1"/>
                </a:solidFill>
                <a:latin typeface="HG丸ｺﾞｼｯｸM-PRO" panose="020F0600000000000000" pitchFamily="50" charset="-128"/>
                <a:ea typeface="HG丸ｺﾞｼｯｸM-PRO" panose="020F0600000000000000" pitchFamily="50" charset="-128"/>
              </a:rPr>
              <a:t>実践してみた感想</a:t>
            </a:r>
            <a:r>
              <a:rPr lang="en-US" altLang="ja-JP" sz="1600" b="1" i="1" u="sng" dirty="0">
                <a:solidFill>
                  <a:schemeClr val="tx1"/>
                </a:solidFill>
                <a:latin typeface="HG丸ｺﾞｼｯｸM-PRO" panose="020F0600000000000000" pitchFamily="50" charset="-128"/>
                <a:ea typeface="HG丸ｺﾞｼｯｸM-PRO" panose="020F0600000000000000" pitchFamily="50" charset="-128"/>
              </a:rPr>
              <a:t>】</a:t>
            </a:r>
            <a:br>
              <a:rPr lang="en-US" altLang="ja-JP" sz="1600" b="1" i="1" u="sng" dirty="0">
                <a:solidFill>
                  <a:schemeClr val="tx1"/>
                </a:solidFill>
                <a:latin typeface="HG丸ｺﾞｼｯｸM-PRO" panose="020F0600000000000000" pitchFamily="50" charset="-128"/>
                <a:ea typeface="HG丸ｺﾞｼｯｸM-PRO" panose="020F0600000000000000" pitchFamily="50" charset="-128"/>
              </a:rPr>
            </a:br>
            <a:r>
              <a:rPr lang="ja-JP" altLang="en-US" sz="1600" dirty="0">
                <a:latin typeface="HG丸ｺﾞｼｯｸM-PRO" panose="020F0600000000000000" pitchFamily="50" charset="-128"/>
                <a:ea typeface="HG丸ｺﾞｼｯｸM-PRO" panose="020F0600000000000000" pitchFamily="50" charset="-128"/>
              </a:rPr>
              <a:t>　春に園庭にでると「アリ～アリ～」と毎日のように言っていた２組さん達。３～４カ月の期間を通して、アリやその他の虫や自然に親しむ事ができました。初めは、虫に興味がある子は数名だったけど、保育者が環境を整え、きっかけ作りをし、遊びへ発展するように仕掛けると、保育者が指示しなくとも「これなんだろう？」という思いから子ども主体での動きが発生し、そして子どもが子どもに教え、子どもが子どもの姿を真似をして自然と学び、子ども達同士関わる中で、興味関心が伝染していったように思います。虫を見つけた経験や、友達と一緒に行う遊びの積み重ねで、その後は子ども達の</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やりたい</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また見つけたい</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という遊びの意欲に繋がり、それが強まっていったと思います。虫が苦手だった子も、特別な事から日常へ馴染んでいった事で、自然と苦手意識がなくなり、お友達と一緒に行う事で勇気もわいたのだと思います。「これをしましょう、あれをしましょう」となるべく先回りをせず、子ども達自らの気づきに繋がるように意識しました。大人からしたらちっぽけな事も、２組さんからしたら大発見なので、丁寧に子ども達の声を拾えるように気をつけました。反省も沢山あるけれど、今できる最大限の経験から、学ぶ経験ができたように思います。</a:t>
            </a:r>
            <a:br>
              <a:rPr lang="en-US" altLang="ja-JP" sz="1600" dirty="0">
                <a:latin typeface="HG丸ｺﾞｼｯｸM-PRO" panose="020F0600000000000000" pitchFamily="50" charset="-128"/>
                <a:ea typeface="HG丸ｺﾞｼｯｸM-PRO" panose="020F0600000000000000" pitchFamily="50" charset="-128"/>
              </a:rPr>
            </a:br>
            <a:r>
              <a:rPr lang="ja-JP" altLang="en-US" sz="1600" dirty="0">
                <a:latin typeface="HG丸ｺﾞｼｯｸM-PRO" panose="020F0600000000000000" pitchFamily="50" charset="-128"/>
                <a:ea typeface="HG丸ｺﾞｼｯｸM-PRO" panose="020F0600000000000000" pitchFamily="50" charset="-128"/>
              </a:rPr>
              <a:t>　</a:t>
            </a:r>
            <a:r>
              <a:rPr lang="en-US" altLang="ja-JP" sz="1600" b="1" i="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i="1" u="sng" dirty="0">
                <a:solidFill>
                  <a:schemeClr val="tx1"/>
                </a:solidFill>
                <a:latin typeface="HG丸ｺﾞｼｯｸM-PRO" panose="020F0600000000000000" pitchFamily="50" charset="-128"/>
                <a:ea typeface="HG丸ｺﾞｼｯｸM-PRO" panose="020F0600000000000000" pitchFamily="50" charset="-128"/>
              </a:rPr>
              <a:t>反省</a:t>
            </a:r>
            <a:r>
              <a:rPr lang="en-US" altLang="ja-JP" sz="1600" b="1" i="1" u="sng" dirty="0">
                <a:solidFill>
                  <a:schemeClr val="tx1"/>
                </a:solidFill>
                <a:latin typeface="HG丸ｺﾞｼｯｸM-PRO" panose="020F0600000000000000" pitchFamily="50" charset="-128"/>
                <a:ea typeface="HG丸ｺﾞｼｯｸM-PRO" panose="020F0600000000000000" pitchFamily="50" charset="-128"/>
              </a:rPr>
              <a:t>】</a:t>
            </a:r>
            <a:br>
              <a:rPr lang="en-US" altLang="ja-JP" sz="1600" b="1" i="1" u="sng" dirty="0">
                <a:solidFill>
                  <a:schemeClr val="tx1"/>
                </a:solidFill>
                <a:latin typeface="HG丸ｺﾞｼｯｸM-PRO" panose="020F0600000000000000" pitchFamily="50" charset="-128"/>
                <a:ea typeface="HG丸ｺﾞｼｯｸM-PRO" panose="020F0600000000000000" pitchFamily="50" charset="-128"/>
              </a:rPr>
            </a:br>
            <a:r>
              <a:rPr lang="ja-JP" altLang="en-US" sz="1600" dirty="0">
                <a:latin typeface="HG丸ｺﾞｼｯｸM-PRO" panose="020F0600000000000000" pitchFamily="50" charset="-128"/>
                <a:ea typeface="HG丸ｺﾞｼｯｸM-PRO" panose="020F0600000000000000" pitchFamily="50" charset="-128"/>
              </a:rPr>
              <a:t>　行ってみた反省としては、当初予定していた期間よりも長くなってしまった。子ども達の感覚が新鮮な内にアウトプットできたら、もっと子ども達の印象に残るものになっていたかなと思います。また、保育者が子どもの気づきに繋がる仕掛けを作ろうとする際、想定する内容は幼児向けの発想が多くなかなか実行に至らなかった。アリ飼育キッドでは、小アリは巣穴を掘る力が弱かったようで掘らなかった。大きいアリに変更したり、少しだけ穴を開けると無事に巣穴を掘りだした。子ども達が捕まえたアリを観察するのが正当だと思うが、臨機応変に対応する事も選択肢のひとつとして考えても良いと思った。そして、子ども達はアリ以外のダンゴムシにもどんどん興味が広がっていったのでどこに重点を置くのか迷う場面もあった。想定される姿とやってみて実際に見られる姿が違う事もあるので、その都度、どこに重点を置いて進めていくのかクラスで話し合う事の大切さも、とても実感した</a:t>
            </a:r>
            <a:r>
              <a:rPr lang="ja-JP" altLang="en-US" sz="1600">
                <a:latin typeface="HG丸ｺﾞｼｯｸM-PRO" panose="020F0600000000000000" pitchFamily="50" charset="-128"/>
                <a:ea typeface="HG丸ｺﾞｼｯｸM-PRO" panose="020F0600000000000000" pitchFamily="50" charset="-128"/>
              </a:rPr>
              <a:t>期間でした。　　　</a:t>
            </a:r>
            <a:r>
              <a:rPr lang="ja-JP" altLang="en-US" sz="1600" dirty="0">
                <a:latin typeface="HG丸ｺﾞｼｯｸM-PRO" panose="020F0600000000000000" pitchFamily="50" charset="-128"/>
                <a:ea typeface="HG丸ｺﾞｼｯｸM-PRO" panose="020F0600000000000000" pitchFamily="50" charset="-128"/>
              </a:rPr>
              <a:t>以上</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1331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9E7025-7096-4CF5-74BC-E24EAA945EDD}"/>
              </a:ext>
            </a:extLst>
          </p:cNvPr>
          <p:cNvSpPr>
            <a:spLocks noGrp="1"/>
          </p:cNvSpPr>
          <p:nvPr>
            <p:ph type="title"/>
          </p:nvPr>
        </p:nvSpPr>
        <p:spPr>
          <a:xfrm>
            <a:off x="314933" y="331144"/>
            <a:ext cx="9230429" cy="1590438"/>
          </a:xfrm>
        </p:spPr>
        <p:txBody>
          <a:bodyPr>
            <a:noAutofit/>
          </a:bodyPr>
          <a:lstStyle/>
          <a:p>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2200" b="1" i="1" u="sng" dirty="0">
                <a:solidFill>
                  <a:schemeClr val="tx1"/>
                </a:solidFill>
                <a:latin typeface="HG丸ｺﾞｼｯｸM-PRO" panose="020F0600000000000000" pitchFamily="50" charset="-128"/>
                <a:ea typeface="HG丸ｺﾞｼｯｸM-PRO" panose="020F0600000000000000" pitchFamily="50" charset="-128"/>
              </a:rPr>
              <a:t>①</a:t>
            </a:r>
            <a: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200" b="1" i="1" u="sng" dirty="0">
                <a:solidFill>
                  <a:schemeClr val="tx1"/>
                </a:solidFill>
                <a:latin typeface="HG丸ｺﾞｼｯｸM-PRO" panose="020F0600000000000000" pitchFamily="50" charset="-128"/>
                <a:ea typeface="HG丸ｺﾞｼｯｸM-PRO" panose="020F0600000000000000" pitchFamily="50" charset="-128"/>
              </a:rPr>
              <a:t>アリを発見</a:t>
            </a:r>
            <a: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400" b="1" i="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900" dirty="0">
                <a:latin typeface="HG丸ｺﾞｼｯｸM-PRO" panose="020F0600000000000000" pitchFamily="50" charset="-128"/>
                <a:ea typeface="HG丸ｺﾞｼｯｸM-PRO" panose="020F0600000000000000" pitchFamily="50" charset="-128"/>
              </a:rPr>
              <a:t>春の陽気。遊んでいると虫の存在に気づき、興味関心がある様子が見られました。いつも園庭にいるのはアリさん🐜</a:t>
            </a:r>
            <a:r>
              <a:rPr lang="ja-JP" altLang="en-US" sz="1900" dirty="0">
                <a:latin typeface="HG丸ｺﾞｼｯｸM-PRO" panose="020F0600000000000000" pitchFamily="50" charset="-128"/>
                <a:ea typeface="HG丸ｺﾞｼｯｸM-PRO" panose="020F0600000000000000" pitchFamily="50" charset="-128"/>
              </a:rPr>
              <a:t>そこで、興味がある子が砂場のカップで捕まえてみました。でも、砂場のカップでは蓋が無いので虫はすぐに逃げてしまい残念そう。。。じっくり観察できませんでした。そこで・・・</a:t>
            </a:r>
            <a:endParaRPr kumimoji="1" lang="ja-JP" altLang="en-US" sz="19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a:extLst>
              <a:ext uri="{FF2B5EF4-FFF2-40B4-BE49-F238E27FC236}">
                <a16:creationId xmlns:a16="http://schemas.microsoft.com/office/drawing/2014/main" id="{17B920A3-6858-166A-9749-5EAA906BC29E}"/>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558737" y="3041294"/>
            <a:ext cx="4881822" cy="3661367"/>
          </a:xfrm>
          <a:prstGeom prst="rect">
            <a:avLst/>
          </a:prstGeom>
          <a:ln>
            <a:noFill/>
          </a:ln>
          <a:effectLst>
            <a:softEdge rad="112500"/>
          </a:effectLst>
        </p:spPr>
      </p:pic>
      <p:pic>
        <p:nvPicPr>
          <p:cNvPr id="25" name="図 24">
            <a:extLst>
              <a:ext uri="{FF2B5EF4-FFF2-40B4-BE49-F238E27FC236}">
                <a16:creationId xmlns:a16="http://schemas.microsoft.com/office/drawing/2014/main" id="{5A0605D3-917E-1909-CCCA-FA54D789AF1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1005" y="2110507"/>
            <a:ext cx="4632085" cy="3397723"/>
          </a:xfrm>
          <a:prstGeom prst="rect">
            <a:avLst/>
          </a:prstGeom>
          <a:ln>
            <a:noFill/>
          </a:ln>
          <a:effectLst>
            <a:softEdge rad="112500"/>
          </a:effectLst>
        </p:spPr>
      </p:pic>
      <p:sp>
        <p:nvSpPr>
          <p:cNvPr id="3" name="吹き出し: 円形 2">
            <a:extLst>
              <a:ext uri="{FF2B5EF4-FFF2-40B4-BE49-F238E27FC236}">
                <a16:creationId xmlns:a16="http://schemas.microsoft.com/office/drawing/2014/main" id="{B7E678E3-593F-00A4-2981-06F5B69ECD79}"/>
              </a:ext>
            </a:extLst>
          </p:cNvPr>
          <p:cNvSpPr/>
          <p:nvPr/>
        </p:nvSpPr>
        <p:spPr>
          <a:xfrm>
            <a:off x="5519285" y="2110507"/>
            <a:ext cx="3696929" cy="930787"/>
          </a:xfrm>
          <a:prstGeom prst="wedgeEllipseCallout">
            <a:avLst>
              <a:gd name="adj1" fmla="val 35217"/>
              <a:gd name="adj2" fmla="val 8459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ありさん逃げちゃった</a:t>
            </a:r>
          </a:p>
        </p:txBody>
      </p:sp>
      <p:sp>
        <p:nvSpPr>
          <p:cNvPr id="4" name="吹き出し: 円形 3">
            <a:extLst>
              <a:ext uri="{FF2B5EF4-FFF2-40B4-BE49-F238E27FC236}">
                <a16:creationId xmlns:a16="http://schemas.microsoft.com/office/drawing/2014/main" id="{AC62749F-7A4B-9366-219F-76B048462868}"/>
              </a:ext>
            </a:extLst>
          </p:cNvPr>
          <p:cNvSpPr/>
          <p:nvPr/>
        </p:nvSpPr>
        <p:spPr>
          <a:xfrm>
            <a:off x="1338915" y="5402211"/>
            <a:ext cx="3667432" cy="1124645"/>
          </a:xfrm>
          <a:prstGeom prst="wedgeEllipseCallout">
            <a:avLst>
              <a:gd name="adj1" fmla="val -39055"/>
              <a:gd name="adj2" fmla="val -733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見てー！ありさんいたよー！</a:t>
            </a:r>
          </a:p>
        </p:txBody>
      </p:sp>
      <p:sp>
        <p:nvSpPr>
          <p:cNvPr id="6" name="スライド番号プレースホルダー 5">
            <a:extLst>
              <a:ext uri="{FF2B5EF4-FFF2-40B4-BE49-F238E27FC236}">
                <a16:creationId xmlns:a16="http://schemas.microsoft.com/office/drawing/2014/main" id="{14A81411-4606-A5A5-3372-82DE74EF4057}"/>
              </a:ext>
            </a:extLst>
          </p:cNvPr>
          <p:cNvSpPr>
            <a:spLocks noGrp="1"/>
          </p:cNvSpPr>
          <p:nvPr>
            <p:ph type="sldNum" sz="quarter" idx="12"/>
          </p:nvPr>
        </p:nvSpPr>
        <p:spPr/>
        <p:txBody>
          <a:bodyPr/>
          <a:lstStyle/>
          <a:p>
            <a:fld id="{275FF535-6EFB-4A2B-99ED-D260752649FE}" type="slidenum">
              <a:rPr kumimoji="1" lang="ja-JP" altLang="en-US" smtClean="0"/>
              <a:t>2</a:t>
            </a:fld>
            <a:endParaRPr kumimoji="1" lang="ja-JP" altLang="en-US"/>
          </a:p>
        </p:txBody>
      </p:sp>
    </p:spTree>
    <p:extLst>
      <p:ext uri="{BB962C8B-B14F-4D97-AF65-F5344CB8AC3E}">
        <p14:creationId xmlns:p14="http://schemas.microsoft.com/office/powerpoint/2010/main" val="410093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1EBA4C-9FE1-750B-1CFE-FD53D263C0AF}"/>
              </a:ext>
            </a:extLst>
          </p:cNvPr>
          <p:cNvSpPr>
            <a:spLocks noGrp="1"/>
          </p:cNvSpPr>
          <p:nvPr>
            <p:ph type="title"/>
          </p:nvPr>
        </p:nvSpPr>
        <p:spPr>
          <a:xfrm>
            <a:off x="701695" y="385302"/>
            <a:ext cx="8737273" cy="1991963"/>
          </a:xfrm>
        </p:spPr>
        <p:txBody>
          <a:bodyPr>
            <a:normAutofit fontScale="90000"/>
          </a:bodyPr>
          <a:lstStyle/>
          <a:p>
            <a:r>
              <a:rPr kumimoji="1" lang="ja-JP" altLang="en-US" sz="2000" dirty="0"/>
              <a:t>　</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②</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幼虫も発見</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400" b="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700" b="1" i="1" dirty="0">
                <a:solidFill>
                  <a:schemeClr val="tx1"/>
                </a:solidFill>
              </a:rPr>
              <a:t>　</a:t>
            </a:r>
            <a:r>
              <a:rPr kumimoji="1" lang="ja-JP" altLang="en-US" sz="2100" dirty="0">
                <a:latin typeface="HG丸ｺﾞｼｯｸM-PRO" panose="020F0600000000000000" pitchFamily="50" charset="-128"/>
                <a:ea typeface="HG丸ｺﾞｼｯｸM-PRO" panose="020F0600000000000000" pitchFamily="50" charset="-128"/>
              </a:rPr>
              <a:t>じっくり観察できるように！と蓋がある虫</a:t>
            </a:r>
            <a:r>
              <a:rPr lang="ja-JP" altLang="en-US" sz="2100" dirty="0">
                <a:latin typeface="HG丸ｺﾞｼｯｸM-PRO" panose="020F0600000000000000" pitchFamily="50" charset="-128"/>
                <a:ea typeface="HG丸ｺﾞｼｯｸM-PRO" panose="020F0600000000000000" pitchFamily="50" charset="-128"/>
              </a:rPr>
              <a:t>カゴ</a:t>
            </a:r>
            <a:r>
              <a:rPr kumimoji="1" lang="ja-JP" altLang="en-US" sz="2100" dirty="0">
                <a:latin typeface="HG丸ｺﾞｼｯｸM-PRO" panose="020F0600000000000000" pitchFamily="50" charset="-128"/>
                <a:ea typeface="HG丸ｺﾞｼｯｸM-PRO" panose="020F0600000000000000" pitchFamily="50" charset="-128"/>
              </a:rPr>
              <a:t>を用意しました</a:t>
            </a:r>
            <a:r>
              <a:rPr lang="ja-JP" altLang="en-US" sz="2100" dirty="0">
                <a:latin typeface="HG丸ｺﾞｼｯｸM-PRO" panose="020F0600000000000000" pitchFamily="50" charset="-128"/>
                <a:ea typeface="HG丸ｺﾞｼｯｸM-PRO" panose="020F0600000000000000" pitchFamily="50" charset="-128"/>
              </a:rPr>
              <a:t>。</a:t>
            </a:r>
            <a:r>
              <a:rPr kumimoji="1" lang="ja-JP" altLang="en-US" sz="2100" dirty="0">
                <a:latin typeface="HG丸ｺﾞｼｯｸM-PRO" panose="020F0600000000000000" pitchFamily="50" charset="-128"/>
                <a:ea typeface="HG丸ｺﾞｼｯｸM-PRO" panose="020F0600000000000000" pitchFamily="50" charset="-128"/>
              </a:rPr>
              <a:t>カゴに入れればじっくり観察できる事が</a:t>
            </a:r>
            <a:r>
              <a:rPr kumimoji="1" lang="ja-JP" altLang="en-US" sz="2100" i="1" dirty="0">
                <a:latin typeface="HG丸ｺﾞｼｯｸM-PRO" panose="020F0600000000000000" pitchFamily="50" charset="-128"/>
                <a:ea typeface="HG丸ｺﾞｼｯｸM-PRO" panose="020F0600000000000000" pitchFamily="50" charset="-128"/>
              </a:rPr>
              <a:t>分かる</a:t>
            </a:r>
            <a:r>
              <a:rPr kumimoji="1" lang="ja-JP" altLang="en-US" sz="2100" dirty="0">
                <a:latin typeface="HG丸ｺﾞｼｯｸM-PRO" panose="020F0600000000000000" pitchFamily="50" charset="-128"/>
                <a:ea typeface="HG丸ｺﾞｼｯｸM-PRO" panose="020F0600000000000000" pitchFamily="50" charset="-128"/>
              </a:rPr>
              <a:t>と「捕まえてみよう！」と</a:t>
            </a:r>
            <a:r>
              <a:rPr lang="ja-JP" altLang="en-US" sz="2100" dirty="0">
                <a:latin typeface="HG丸ｺﾞｼｯｸM-PRO" panose="020F0600000000000000" pitchFamily="50" charset="-128"/>
                <a:ea typeface="HG丸ｺﾞｼｯｸM-PRO" panose="020F0600000000000000" pitchFamily="50" charset="-128"/>
              </a:rPr>
              <a:t>さらに興味が沸く</a:t>
            </a:r>
            <a:r>
              <a:rPr kumimoji="1" lang="ja-JP" altLang="en-US" sz="2100" dirty="0">
                <a:latin typeface="HG丸ｺﾞｼｯｸM-PRO" panose="020F0600000000000000" pitchFamily="50" charset="-128"/>
                <a:ea typeface="HG丸ｺﾞｼｯｸM-PRO" panose="020F0600000000000000" pitchFamily="50" charset="-128"/>
              </a:rPr>
              <a:t>子もいました。虫を探しに探索する事が少し増えたように思います。遊びの中で、プランターのお花の手入れをしていると、幼虫を発見✨土</a:t>
            </a:r>
            <a:r>
              <a:rPr lang="ja-JP" altLang="en-US" sz="2100" dirty="0">
                <a:latin typeface="HG丸ｺﾞｼｯｸM-PRO" panose="020F0600000000000000" pitchFamily="50" charset="-128"/>
                <a:ea typeface="HG丸ｺﾞｼｯｸM-PRO" panose="020F0600000000000000" pitchFamily="50" charset="-128"/>
              </a:rPr>
              <a:t>と共にカゴに入れてアリとは違う虫がいる事を知りました。</a:t>
            </a:r>
            <a:endParaRPr kumimoji="1" lang="ja-JP" altLang="en-US" sz="21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a:extLst>
              <a:ext uri="{FF2B5EF4-FFF2-40B4-BE49-F238E27FC236}">
                <a16:creationId xmlns:a16="http://schemas.microsoft.com/office/drawing/2014/main" id="{379D48FD-A0EF-6AC9-19BA-78D98710763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701695" y="2377265"/>
            <a:ext cx="4469977" cy="3352483"/>
          </a:xfrm>
          <a:prstGeom prst="rect">
            <a:avLst/>
          </a:prstGeom>
          <a:ln>
            <a:noFill/>
          </a:ln>
          <a:effectLst>
            <a:softEdge rad="112500"/>
          </a:effectLst>
        </p:spPr>
      </p:pic>
      <p:pic>
        <p:nvPicPr>
          <p:cNvPr id="8" name="図 7">
            <a:extLst>
              <a:ext uri="{FF2B5EF4-FFF2-40B4-BE49-F238E27FC236}">
                <a16:creationId xmlns:a16="http://schemas.microsoft.com/office/drawing/2014/main" id="{BEABB09B-7204-C688-AE38-5418E79B49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19252" y="2377266"/>
            <a:ext cx="4621652" cy="3352482"/>
          </a:xfrm>
          <a:prstGeom prst="rect">
            <a:avLst/>
          </a:prstGeom>
          <a:ln>
            <a:noFill/>
          </a:ln>
          <a:effectLst>
            <a:softEdge rad="112500"/>
          </a:effectLst>
        </p:spPr>
      </p:pic>
      <p:sp>
        <p:nvSpPr>
          <p:cNvPr id="9" name="フローチャート: 処理 8">
            <a:extLst>
              <a:ext uri="{FF2B5EF4-FFF2-40B4-BE49-F238E27FC236}">
                <a16:creationId xmlns:a16="http://schemas.microsoft.com/office/drawing/2014/main" id="{5FE7E1FC-EE68-9839-51E8-E2C4AAAE6E9A}"/>
              </a:ext>
            </a:extLst>
          </p:cNvPr>
          <p:cNvSpPr/>
          <p:nvPr/>
        </p:nvSpPr>
        <p:spPr>
          <a:xfrm>
            <a:off x="1853381" y="5848350"/>
            <a:ext cx="6931742" cy="817879"/>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幼虫を見つけました！じっくり観察していました。</a:t>
            </a:r>
          </a:p>
        </p:txBody>
      </p:sp>
    </p:spTree>
    <p:extLst>
      <p:ext uri="{BB962C8B-B14F-4D97-AF65-F5344CB8AC3E}">
        <p14:creationId xmlns:p14="http://schemas.microsoft.com/office/powerpoint/2010/main" val="147534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65D0EF-31DB-6212-945E-4F022BDD5837}"/>
              </a:ext>
            </a:extLst>
          </p:cNvPr>
          <p:cNvSpPr>
            <a:spLocks noGrp="1"/>
          </p:cNvSpPr>
          <p:nvPr>
            <p:ph type="title"/>
          </p:nvPr>
        </p:nvSpPr>
        <p:spPr>
          <a:xfrm>
            <a:off x="778661" y="470436"/>
            <a:ext cx="8596668" cy="1737289"/>
          </a:xfrm>
        </p:spPr>
        <p:txBody>
          <a:bodyPr>
            <a:normAutofit/>
          </a:bodyPr>
          <a:lstStyle/>
          <a:p>
            <a:r>
              <a:rPr kumimoji="1" lang="ja-JP" altLang="en-US" sz="1900" dirty="0">
                <a:latin typeface="HG丸ｺﾞｼｯｸM-PRO" panose="020F0600000000000000" pitchFamily="50" charset="-128"/>
                <a:ea typeface="HG丸ｺﾞｼｯｸM-PRO" panose="020F0600000000000000" pitchFamily="50" charset="-128"/>
              </a:rPr>
              <a:t>　</a:t>
            </a:r>
            <a:r>
              <a:rPr kumimoji="1" lang="ja-JP" altLang="en-US" sz="2200" b="1" i="1" u="sng" dirty="0">
                <a:solidFill>
                  <a:schemeClr val="tx1"/>
                </a:solidFill>
                <a:latin typeface="HG丸ｺﾞｼｯｸM-PRO" panose="020F0600000000000000" pitchFamily="50" charset="-128"/>
                <a:ea typeface="HG丸ｺﾞｼｯｸM-PRO" panose="020F0600000000000000" pitchFamily="50" charset="-128"/>
              </a:rPr>
              <a:t>③</a:t>
            </a:r>
            <a: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200" b="1" i="1" u="sng" dirty="0">
                <a:solidFill>
                  <a:schemeClr val="tx1"/>
                </a:solidFill>
                <a:latin typeface="HG丸ｺﾞｼｯｸM-PRO" panose="020F0600000000000000" pitchFamily="50" charset="-128"/>
                <a:ea typeface="HG丸ｺﾞｼｯｸM-PRO" panose="020F0600000000000000" pitchFamily="50" charset="-128"/>
              </a:rPr>
              <a:t>餌をあげてみよう！</a:t>
            </a:r>
            <a: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900" dirty="0">
                <a:latin typeface="HG丸ｺﾞｼｯｸM-PRO" panose="020F0600000000000000" pitchFamily="50" charset="-128"/>
                <a:ea typeface="HG丸ｺﾞｼｯｸM-PRO" panose="020F0600000000000000" pitchFamily="50" charset="-128"/>
              </a:rPr>
              <a:t>　観察しているうちに「ご飯食べるかな？」と思い付いたようで、草を</a:t>
            </a:r>
            <a:r>
              <a:rPr lang="ja-JP" altLang="en-US" sz="1900" dirty="0">
                <a:latin typeface="HG丸ｺﾞｼｯｸM-PRO" panose="020F0600000000000000" pitchFamily="50" charset="-128"/>
                <a:ea typeface="HG丸ｺﾞｼｯｸM-PRO" panose="020F0600000000000000" pitchFamily="50" charset="-128"/>
              </a:rPr>
              <a:t>虫カゴ</a:t>
            </a:r>
            <a:r>
              <a:rPr kumimoji="1" lang="ja-JP" altLang="en-US" sz="1900" dirty="0">
                <a:latin typeface="HG丸ｺﾞｼｯｸM-PRO" panose="020F0600000000000000" pitchFamily="50" charset="-128"/>
                <a:ea typeface="HG丸ｺﾞｼｯｸM-PRO" panose="020F0600000000000000" pitchFamily="50" charset="-128"/>
              </a:rPr>
              <a:t>へ入れる姿も見られました。お部屋でもじっくり観察。アリではない存在にも興味関心がある様子でした。「これは幼虫だよ！」と伝えると、お部屋にある虫の絵本を</a:t>
            </a:r>
            <a:r>
              <a:rPr lang="ja-JP" altLang="en-US" sz="1900" dirty="0">
                <a:latin typeface="HG丸ｺﾞｼｯｸM-PRO" panose="020F0600000000000000" pitchFamily="50" charset="-128"/>
                <a:ea typeface="HG丸ｺﾞｼｯｸM-PRO" panose="020F0600000000000000" pitchFamily="50" charset="-128"/>
              </a:rPr>
              <a:t>持ってきて「の</a:t>
            </a:r>
            <a:r>
              <a:rPr kumimoji="1" lang="ja-JP" altLang="en-US" sz="1900" dirty="0">
                <a:latin typeface="HG丸ｺﾞｼｯｸM-PRO" panose="020F0600000000000000" pitchFamily="50" charset="-128"/>
                <a:ea typeface="HG丸ｺﾞｼｯｸM-PRO" panose="020F0600000000000000" pitchFamily="50" charset="-128"/>
              </a:rPr>
              <a:t>ってるかな？」と調べていました。</a:t>
            </a:r>
          </a:p>
        </p:txBody>
      </p:sp>
      <p:pic>
        <p:nvPicPr>
          <p:cNvPr id="9" name="コンテンツ プレースホルダー 8">
            <a:extLst>
              <a:ext uri="{FF2B5EF4-FFF2-40B4-BE49-F238E27FC236}">
                <a16:creationId xmlns:a16="http://schemas.microsoft.com/office/drawing/2014/main" id="{1308F024-BF76-D3F7-7F37-F97F0B4BA165}"/>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778661" y="2361585"/>
            <a:ext cx="3258011" cy="4344015"/>
          </a:xfrm>
          <a:prstGeom prst="rect">
            <a:avLst/>
          </a:prstGeom>
          <a:ln>
            <a:noFill/>
          </a:ln>
          <a:effectLst>
            <a:softEdge rad="112500"/>
          </a:effectLst>
        </p:spPr>
      </p:pic>
      <p:pic>
        <p:nvPicPr>
          <p:cNvPr id="11" name="図 10">
            <a:extLst>
              <a:ext uri="{FF2B5EF4-FFF2-40B4-BE49-F238E27FC236}">
                <a16:creationId xmlns:a16="http://schemas.microsoft.com/office/drawing/2014/main" id="{500FC630-CDB8-49E6-1383-01FEA9171C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5329" y="2288434"/>
            <a:ext cx="3258011" cy="4344015"/>
          </a:xfrm>
          <a:prstGeom prst="rect">
            <a:avLst/>
          </a:prstGeom>
          <a:ln>
            <a:noFill/>
          </a:ln>
          <a:effectLst>
            <a:softEdge rad="112500"/>
          </a:effectLst>
        </p:spPr>
      </p:pic>
      <p:pic>
        <p:nvPicPr>
          <p:cNvPr id="13" name="図 12">
            <a:extLst>
              <a:ext uri="{FF2B5EF4-FFF2-40B4-BE49-F238E27FC236}">
                <a16:creationId xmlns:a16="http://schemas.microsoft.com/office/drawing/2014/main" id="{13B23FB3-63AF-DB26-2060-9F567665CC1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4564" y="2361585"/>
            <a:ext cx="4062872" cy="3047155"/>
          </a:xfrm>
          <a:prstGeom prst="rect">
            <a:avLst/>
          </a:prstGeom>
          <a:ln>
            <a:noFill/>
          </a:ln>
          <a:effectLst>
            <a:softEdge rad="112500"/>
          </a:effectLst>
        </p:spPr>
      </p:pic>
      <p:sp>
        <p:nvSpPr>
          <p:cNvPr id="14" name="フローチャート: 代替処理 13">
            <a:extLst>
              <a:ext uri="{FF2B5EF4-FFF2-40B4-BE49-F238E27FC236}">
                <a16:creationId xmlns:a16="http://schemas.microsoft.com/office/drawing/2014/main" id="{57334E00-97FC-E7DF-4932-71BBF68EB126}"/>
              </a:ext>
            </a:extLst>
          </p:cNvPr>
          <p:cNvSpPr/>
          <p:nvPr/>
        </p:nvSpPr>
        <p:spPr>
          <a:xfrm>
            <a:off x="4088704" y="5562600"/>
            <a:ext cx="4087520" cy="106984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ご飯をあげよう！や絵本で調べてみよう！という発想がでてきました✨</a:t>
            </a:r>
          </a:p>
        </p:txBody>
      </p:sp>
    </p:spTree>
    <p:extLst>
      <p:ext uri="{BB962C8B-B14F-4D97-AF65-F5344CB8AC3E}">
        <p14:creationId xmlns:p14="http://schemas.microsoft.com/office/powerpoint/2010/main" val="82701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927ED0-A4CC-2C3A-7534-111BAE6A7A3A}"/>
              </a:ext>
            </a:extLst>
          </p:cNvPr>
          <p:cNvSpPr>
            <a:spLocks noGrp="1"/>
          </p:cNvSpPr>
          <p:nvPr>
            <p:ph type="title"/>
          </p:nvPr>
        </p:nvSpPr>
        <p:spPr>
          <a:xfrm>
            <a:off x="1045396" y="488096"/>
            <a:ext cx="8596668" cy="1646721"/>
          </a:xfrm>
        </p:spPr>
        <p:txBody>
          <a:bodyPr>
            <a:normAutofit/>
          </a:bodyPr>
          <a:lstStyle/>
          <a:p>
            <a:r>
              <a:rPr kumimoji="1" lang="ja-JP" altLang="en-US" sz="2000" dirty="0"/>
              <a:t>　</a:t>
            </a:r>
            <a:r>
              <a:rPr kumimoji="1" lang="ja-JP" altLang="en-US" sz="2200" b="1" i="1" u="sng" dirty="0">
                <a:solidFill>
                  <a:schemeClr val="tx1"/>
                </a:solidFill>
                <a:latin typeface="HG丸ｺﾞｼｯｸM-PRO" panose="020F0600000000000000" pitchFamily="50" charset="-128"/>
                <a:ea typeface="HG丸ｺﾞｼｯｸM-PRO" panose="020F0600000000000000" pitchFamily="50" charset="-128"/>
              </a:rPr>
              <a:t>④</a:t>
            </a:r>
            <a: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200" b="1" i="1" u="sng" dirty="0">
                <a:solidFill>
                  <a:schemeClr val="tx1"/>
                </a:solidFill>
                <a:latin typeface="HG丸ｺﾞｼｯｸM-PRO" panose="020F0600000000000000" pitchFamily="50" charset="-128"/>
                <a:ea typeface="HG丸ｺﾞｼｯｸM-PRO" panose="020F0600000000000000" pitchFamily="50" charset="-128"/>
              </a:rPr>
              <a:t>虫を見つけた場所覚えていました！</a:t>
            </a:r>
            <a: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2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000" dirty="0"/>
              <a:t>　</a:t>
            </a:r>
            <a:r>
              <a:rPr kumimoji="1" lang="ja-JP" altLang="en-US" sz="1900" dirty="0">
                <a:latin typeface="HG丸ｺﾞｼｯｸM-PRO" panose="020F0600000000000000" pitchFamily="50" charset="-128"/>
                <a:ea typeface="HG丸ｺﾞｼｯｸM-PRO" panose="020F0600000000000000" pitchFamily="50" charset="-128"/>
              </a:rPr>
              <a:t>経験した出来事を覚えている様子。「ここに虫さんいたね～！また来ないかな～？」と≪探索する意欲≫へつながっているようでした。少しずつ「先生ー！虫探そう？」と子ども達から発信し始め、</a:t>
            </a:r>
            <a:r>
              <a:rPr lang="ja-JP" altLang="en-US" sz="1900" dirty="0">
                <a:latin typeface="HG丸ｺﾞｼｯｸM-PRO" panose="020F0600000000000000" pitchFamily="50" charset="-128"/>
                <a:ea typeface="HG丸ｺﾞｼｯｸM-PRO" panose="020F0600000000000000" pitchFamily="50" charset="-128"/>
              </a:rPr>
              <a:t>興味関心の広がりを感じられるようになってきました。</a:t>
            </a:r>
            <a:endParaRPr kumimoji="1" lang="ja-JP" altLang="en-US" sz="19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a:extLst>
              <a:ext uri="{FF2B5EF4-FFF2-40B4-BE49-F238E27FC236}">
                <a16:creationId xmlns:a16="http://schemas.microsoft.com/office/drawing/2014/main" id="{DD1FE3E1-DE99-28AC-C427-548F49F87CA8}"/>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01983" y="2336007"/>
            <a:ext cx="4352925" cy="3264693"/>
          </a:xfrm>
          <a:prstGeom prst="rect">
            <a:avLst/>
          </a:prstGeom>
          <a:ln>
            <a:noFill/>
          </a:ln>
          <a:effectLst>
            <a:softEdge rad="112500"/>
          </a:effectLst>
        </p:spPr>
      </p:pic>
      <p:pic>
        <p:nvPicPr>
          <p:cNvPr id="9" name="図 8">
            <a:extLst>
              <a:ext uri="{FF2B5EF4-FFF2-40B4-BE49-F238E27FC236}">
                <a16:creationId xmlns:a16="http://schemas.microsoft.com/office/drawing/2014/main" id="{708B8B8E-601F-D8F3-D505-729D35210D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54735" y="2253465"/>
            <a:ext cx="3087329" cy="4116439"/>
          </a:xfrm>
          <a:prstGeom prst="rect">
            <a:avLst/>
          </a:prstGeom>
          <a:ln>
            <a:noFill/>
          </a:ln>
          <a:effectLst>
            <a:softEdge rad="112500"/>
          </a:effectLst>
        </p:spPr>
      </p:pic>
      <p:sp>
        <p:nvSpPr>
          <p:cNvPr id="11" name="フローチャート: 代替処理 10">
            <a:extLst>
              <a:ext uri="{FF2B5EF4-FFF2-40B4-BE49-F238E27FC236}">
                <a16:creationId xmlns:a16="http://schemas.microsoft.com/office/drawing/2014/main" id="{8FC54C16-D00D-12CA-9C04-A2FFD632ACAE}"/>
              </a:ext>
            </a:extLst>
          </p:cNvPr>
          <p:cNvSpPr/>
          <p:nvPr/>
        </p:nvSpPr>
        <p:spPr>
          <a:xfrm>
            <a:off x="890363" y="5600700"/>
            <a:ext cx="5492921" cy="91329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少しずつ虫を理解し、優しく関われるようになってきました。</a:t>
            </a:r>
          </a:p>
        </p:txBody>
      </p:sp>
    </p:spTree>
    <p:extLst>
      <p:ext uri="{BB962C8B-B14F-4D97-AF65-F5344CB8AC3E}">
        <p14:creationId xmlns:p14="http://schemas.microsoft.com/office/powerpoint/2010/main" val="223796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DAFFA-3B58-E2A6-56BA-0450B62E050E}"/>
              </a:ext>
            </a:extLst>
          </p:cNvPr>
          <p:cNvSpPr>
            <a:spLocks noGrp="1"/>
          </p:cNvSpPr>
          <p:nvPr>
            <p:ph type="title"/>
          </p:nvPr>
        </p:nvSpPr>
        <p:spPr/>
        <p:txBody>
          <a:bodyPr>
            <a:normAutofit fontScale="90000"/>
          </a:bodyPr>
          <a:lstStyle/>
          <a:p>
            <a:r>
              <a:rPr kumimoji="1" lang="ja-JP" altLang="en-US" sz="2000" dirty="0"/>
              <a:t>　</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⑤</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子ども達同士やりとりしながら探索</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000" dirty="0"/>
              <a:t>　</a:t>
            </a:r>
            <a:r>
              <a:rPr kumimoji="1" lang="ja-JP" altLang="en-US" sz="2100" dirty="0">
                <a:latin typeface="HG丸ｺﾞｼｯｸM-PRO" panose="020F0600000000000000" pitchFamily="50" charset="-128"/>
                <a:ea typeface="HG丸ｺﾞｼｯｸM-PRO" panose="020F0600000000000000" pitchFamily="50" charset="-128"/>
              </a:rPr>
              <a:t>保育者と一緒に虫探しをする内に、経験を積み重ね≪</a:t>
            </a:r>
            <a:r>
              <a:rPr lang="ja-JP" altLang="en-US" sz="2100" dirty="0">
                <a:latin typeface="HG丸ｺﾞｼｯｸM-PRO" panose="020F0600000000000000" pitchFamily="50" charset="-128"/>
                <a:ea typeface="HG丸ｺﾞｼｯｸM-PRO" panose="020F0600000000000000" pitchFamily="50" charset="-128"/>
              </a:rPr>
              <a:t>どこで見つけたか？どこに何の虫がいたのか？≫覚えていて、日に日に保育者が先導しなくても自分達で探し始めるようになりました。</a:t>
            </a:r>
            <a:endParaRPr kumimoji="1" lang="ja-JP" altLang="en-US" sz="2100" dirty="0">
              <a:latin typeface="HG丸ｺﾞｼｯｸM-PRO" panose="020F0600000000000000" pitchFamily="50" charset="-128"/>
              <a:ea typeface="HG丸ｺﾞｼｯｸM-PRO" panose="020F0600000000000000" pitchFamily="50" charset="-128"/>
            </a:endParaRPr>
          </a:p>
        </p:txBody>
      </p:sp>
      <p:pic>
        <p:nvPicPr>
          <p:cNvPr id="5" name="コンテンツ プレースホルダー 4">
            <a:extLst>
              <a:ext uri="{FF2B5EF4-FFF2-40B4-BE49-F238E27FC236}">
                <a16:creationId xmlns:a16="http://schemas.microsoft.com/office/drawing/2014/main" id="{C4AEA18C-37F1-4A73-2485-CC2DE68B7E9B}"/>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8296275" y="1822847"/>
            <a:ext cx="2978347" cy="3971131"/>
          </a:xfrm>
          <a:prstGeom prst="rect">
            <a:avLst/>
          </a:prstGeom>
          <a:ln>
            <a:noFill/>
          </a:ln>
          <a:effectLst>
            <a:softEdge rad="112500"/>
          </a:effectLst>
        </p:spPr>
      </p:pic>
      <p:pic>
        <p:nvPicPr>
          <p:cNvPr id="7" name="図 6">
            <a:extLst>
              <a:ext uri="{FF2B5EF4-FFF2-40B4-BE49-F238E27FC236}">
                <a16:creationId xmlns:a16="http://schemas.microsoft.com/office/drawing/2014/main" id="{1E5EEA55-86CD-D9E6-D4DA-379FD2C2FB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2106" y="2551995"/>
            <a:ext cx="3225006" cy="4013405"/>
          </a:xfrm>
          <a:prstGeom prst="rect">
            <a:avLst/>
          </a:prstGeom>
          <a:ln>
            <a:noFill/>
          </a:ln>
          <a:effectLst>
            <a:softEdge rad="112500"/>
          </a:effectLst>
        </p:spPr>
      </p:pic>
      <p:pic>
        <p:nvPicPr>
          <p:cNvPr id="9" name="図 8">
            <a:extLst>
              <a:ext uri="{FF2B5EF4-FFF2-40B4-BE49-F238E27FC236}">
                <a16:creationId xmlns:a16="http://schemas.microsoft.com/office/drawing/2014/main" id="{C9EA7E0A-8EDE-D6E0-270D-B7E9EA750C0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1465" y="3138287"/>
            <a:ext cx="3377670" cy="2533253"/>
          </a:xfrm>
          <a:prstGeom prst="rect">
            <a:avLst/>
          </a:prstGeom>
          <a:ln>
            <a:noFill/>
          </a:ln>
          <a:effectLst>
            <a:softEdge rad="112500"/>
          </a:effectLst>
        </p:spPr>
      </p:pic>
      <p:sp>
        <p:nvSpPr>
          <p:cNvPr id="15" name="吹き出し: 円形 14">
            <a:extLst>
              <a:ext uri="{FF2B5EF4-FFF2-40B4-BE49-F238E27FC236}">
                <a16:creationId xmlns:a16="http://schemas.microsoft.com/office/drawing/2014/main" id="{D433D2CD-FCE7-921C-BC0E-165ADB970EE7}"/>
              </a:ext>
            </a:extLst>
          </p:cNvPr>
          <p:cNvSpPr/>
          <p:nvPr/>
        </p:nvSpPr>
        <p:spPr>
          <a:xfrm>
            <a:off x="2553095" y="2118282"/>
            <a:ext cx="3898111" cy="1066019"/>
          </a:xfrm>
          <a:prstGeom prst="wedgeEllipseCallout">
            <a:avLst>
              <a:gd name="adj1" fmla="val -38444"/>
              <a:gd name="adj2" fmla="val 7415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a:t>
            </a:r>
            <a:r>
              <a:rPr kumimoji="1" lang="ja-JP" altLang="en-US" dirty="0"/>
              <a:t>アリさんいたよー！</a:t>
            </a:r>
            <a:r>
              <a:rPr kumimoji="1" lang="en-US" altLang="ja-JP" dirty="0"/>
              <a:t>』『</a:t>
            </a:r>
            <a:r>
              <a:rPr kumimoji="1" lang="ja-JP" altLang="en-US" dirty="0"/>
              <a:t>どこどこ？</a:t>
            </a:r>
            <a:r>
              <a:rPr kumimoji="1" lang="en-US" altLang="ja-JP" dirty="0"/>
              <a:t>』</a:t>
            </a:r>
            <a:endParaRPr kumimoji="1" lang="ja-JP" altLang="en-US" dirty="0"/>
          </a:p>
        </p:txBody>
      </p:sp>
      <p:sp>
        <p:nvSpPr>
          <p:cNvPr id="16" name="四角形: 角を丸くする 15">
            <a:extLst>
              <a:ext uri="{FF2B5EF4-FFF2-40B4-BE49-F238E27FC236}">
                <a16:creationId xmlns:a16="http://schemas.microsoft.com/office/drawing/2014/main" id="{18068A92-E410-BEDF-D7C0-32D37ADEF69D}"/>
              </a:ext>
            </a:extLst>
          </p:cNvPr>
          <p:cNvSpPr/>
          <p:nvPr/>
        </p:nvSpPr>
        <p:spPr>
          <a:xfrm>
            <a:off x="4124325" y="5686425"/>
            <a:ext cx="4171950" cy="8406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お友達とやりとりしながら行動を共にしています。</a:t>
            </a:r>
          </a:p>
        </p:txBody>
      </p:sp>
    </p:spTree>
    <p:extLst>
      <p:ext uri="{BB962C8B-B14F-4D97-AF65-F5344CB8AC3E}">
        <p14:creationId xmlns:p14="http://schemas.microsoft.com/office/powerpoint/2010/main" val="925971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C8EE3-214C-023D-82F3-FC6311FA8EA3}"/>
              </a:ext>
            </a:extLst>
          </p:cNvPr>
          <p:cNvSpPr>
            <a:spLocks noGrp="1"/>
          </p:cNvSpPr>
          <p:nvPr>
            <p:ph type="title"/>
          </p:nvPr>
        </p:nvSpPr>
        <p:spPr>
          <a:xfrm>
            <a:off x="873849" y="538404"/>
            <a:ext cx="8717825" cy="1843966"/>
          </a:xfrm>
        </p:spPr>
        <p:txBody>
          <a:bodyPr>
            <a:normAutofit fontScale="90000"/>
          </a:bodyPr>
          <a:lstStyle/>
          <a:p>
            <a:r>
              <a:rPr kumimoji="1" lang="ja-JP" altLang="en-US" sz="2000" dirty="0">
                <a:latin typeface="メイリオ" panose="020B0604030504040204" pitchFamily="50" charset="-128"/>
                <a:ea typeface="メイリオ" panose="020B0604030504040204" pitchFamily="50" charset="-128"/>
              </a:rPr>
              <a:t>　</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⑥</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クラスで飼ってみよう</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000" dirty="0">
                <a:latin typeface="メイリオ" panose="020B0604030504040204" pitchFamily="50" charset="-128"/>
                <a:ea typeface="メイリオ" panose="020B0604030504040204" pitchFamily="50" charset="-128"/>
              </a:rPr>
              <a:t>　</a:t>
            </a:r>
            <a:r>
              <a:rPr kumimoji="1" lang="ja-JP" altLang="en-US" sz="2100" dirty="0">
                <a:latin typeface="メイリオ" panose="020B0604030504040204" pitchFamily="50" charset="-128"/>
                <a:ea typeface="メイリオ" panose="020B0604030504040204" pitchFamily="50" charset="-128"/>
              </a:rPr>
              <a:t>アリを</a:t>
            </a:r>
            <a:r>
              <a:rPr kumimoji="1" lang="ja-JP" altLang="en-US" sz="2100" dirty="0">
                <a:latin typeface="HG丸ｺﾞｼｯｸM-PRO" panose="020F0600000000000000" pitchFamily="50" charset="-128"/>
                <a:ea typeface="HG丸ｺﾞｼｯｸM-PRO" panose="020F0600000000000000" pitchFamily="50" charset="-128"/>
              </a:rPr>
              <a:t>捕まえてはその都度逃がしていたのですが、子ども達の興味関心が続いていたので、クラスで飼って</a:t>
            </a:r>
            <a:r>
              <a:rPr lang="ja-JP" altLang="en-US" sz="2100" dirty="0">
                <a:latin typeface="HG丸ｺﾞｼｯｸM-PRO" panose="020F0600000000000000" pitchFamily="50" charset="-128"/>
                <a:ea typeface="HG丸ｺﾞｼｯｸM-PRO" panose="020F0600000000000000" pitchFamily="50" charset="-128"/>
              </a:rPr>
              <a:t>みよう！という事になりました</a:t>
            </a:r>
            <a:r>
              <a:rPr kumimoji="1" lang="ja-JP" altLang="en-US" sz="2100" dirty="0">
                <a:latin typeface="HG丸ｺﾞｼｯｸM-PRO" panose="020F0600000000000000" pitchFamily="50" charset="-128"/>
                <a:ea typeface="HG丸ｺﾞｼｯｸM-PRO" panose="020F0600000000000000" pitchFamily="50" charset="-128"/>
              </a:rPr>
              <a:t>。捕まえる方法のひとつで「アリキャッチャー」にアリが餌を食べにくるのか？試してみました。</a:t>
            </a:r>
            <a:r>
              <a:rPr lang="ja-JP" altLang="en-US" sz="2100" dirty="0">
                <a:latin typeface="HG丸ｺﾞｼｯｸM-PRO" panose="020F0600000000000000" pitchFamily="50" charset="-128"/>
                <a:ea typeface="HG丸ｺﾞｼｯｸM-PRO" panose="020F0600000000000000" pitchFamily="50" charset="-128"/>
              </a:rPr>
              <a:t>翌日、</a:t>
            </a:r>
            <a:r>
              <a:rPr kumimoji="1" lang="ja-JP" altLang="en-US" sz="2100" dirty="0">
                <a:latin typeface="HG丸ｺﾞｼｯｸM-PRO" panose="020F0600000000000000" pitchFamily="50" charset="-128"/>
                <a:ea typeface="HG丸ｺﾞｼｯｸM-PRO" panose="020F0600000000000000" pitchFamily="50" charset="-128"/>
              </a:rPr>
              <a:t>沢山のアリが餌を食べに来ていたので、捕まえたアリを飼育キッドへ移しました。</a:t>
            </a:r>
          </a:p>
        </p:txBody>
      </p:sp>
      <p:pic>
        <p:nvPicPr>
          <p:cNvPr id="5" name="コンテンツ プレースホルダー 4">
            <a:extLst>
              <a:ext uri="{FF2B5EF4-FFF2-40B4-BE49-F238E27FC236}">
                <a16:creationId xmlns:a16="http://schemas.microsoft.com/office/drawing/2014/main" id="{C7C1FA79-89F1-557B-9951-67026500236F}"/>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490302" y="2440540"/>
            <a:ext cx="2497943" cy="3330590"/>
          </a:xfrm>
          <a:prstGeom prst="rect">
            <a:avLst/>
          </a:prstGeom>
          <a:ln>
            <a:noFill/>
          </a:ln>
          <a:effectLst>
            <a:softEdge rad="112500"/>
          </a:effectLst>
        </p:spPr>
      </p:pic>
      <p:pic>
        <p:nvPicPr>
          <p:cNvPr id="7" name="図 6">
            <a:extLst>
              <a:ext uri="{FF2B5EF4-FFF2-40B4-BE49-F238E27FC236}">
                <a16:creationId xmlns:a16="http://schemas.microsoft.com/office/drawing/2014/main" id="{460A3B96-23CE-793A-F295-920FAA3630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69393" y="2838432"/>
            <a:ext cx="3832702" cy="2874527"/>
          </a:xfrm>
          <a:prstGeom prst="rect">
            <a:avLst/>
          </a:prstGeom>
          <a:ln>
            <a:noFill/>
          </a:ln>
          <a:effectLst>
            <a:softEdge rad="112500"/>
          </a:effectLst>
        </p:spPr>
      </p:pic>
      <p:pic>
        <p:nvPicPr>
          <p:cNvPr id="9" name="図 8">
            <a:extLst>
              <a:ext uri="{FF2B5EF4-FFF2-40B4-BE49-F238E27FC236}">
                <a16:creationId xmlns:a16="http://schemas.microsoft.com/office/drawing/2014/main" id="{06D38198-92EC-8F8D-9158-22A82F766A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1902" y="2970020"/>
            <a:ext cx="3657252" cy="2742939"/>
          </a:xfrm>
          <a:prstGeom prst="rect">
            <a:avLst/>
          </a:prstGeom>
          <a:ln>
            <a:noFill/>
          </a:ln>
          <a:effectLst>
            <a:softEdge rad="112500"/>
          </a:effectLst>
        </p:spPr>
      </p:pic>
      <p:sp>
        <p:nvSpPr>
          <p:cNvPr id="3" name="四角形: 角を丸くする 2">
            <a:extLst>
              <a:ext uri="{FF2B5EF4-FFF2-40B4-BE49-F238E27FC236}">
                <a16:creationId xmlns:a16="http://schemas.microsoft.com/office/drawing/2014/main" id="{FFC1CDB7-529E-DE85-431D-9066F381E39C}"/>
              </a:ext>
            </a:extLst>
          </p:cNvPr>
          <p:cNvSpPr/>
          <p:nvPr/>
        </p:nvSpPr>
        <p:spPr>
          <a:xfrm>
            <a:off x="2485279" y="5829300"/>
            <a:ext cx="6315822" cy="7762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お砂糖よりも、昆虫ゼリーの方がよく食べていました。</a:t>
            </a:r>
          </a:p>
        </p:txBody>
      </p:sp>
    </p:spTree>
    <p:extLst>
      <p:ext uri="{BB962C8B-B14F-4D97-AF65-F5344CB8AC3E}">
        <p14:creationId xmlns:p14="http://schemas.microsoft.com/office/powerpoint/2010/main" val="470506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DF049A-D968-E872-7B16-652DE2A99492}"/>
              </a:ext>
            </a:extLst>
          </p:cNvPr>
          <p:cNvSpPr>
            <a:spLocks noGrp="1"/>
          </p:cNvSpPr>
          <p:nvPr>
            <p:ph type="title"/>
          </p:nvPr>
        </p:nvSpPr>
        <p:spPr>
          <a:xfrm>
            <a:off x="677334" y="609599"/>
            <a:ext cx="8596668" cy="1839616"/>
          </a:xfrm>
        </p:spPr>
        <p:txBody>
          <a:bodyPr>
            <a:normAutofit fontScale="90000"/>
          </a:bodyPr>
          <a:lstStyle/>
          <a:p>
            <a:r>
              <a:rPr kumimoji="1" lang="ja-JP" altLang="en-US" sz="2000" dirty="0"/>
              <a:t>　</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⑦</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アリさんといつも一緒</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000" dirty="0"/>
              <a:t>　</a:t>
            </a:r>
            <a:r>
              <a:rPr kumimoji="1" lang="ja-JP" altLang="en-US" sz="2000" dirty="0">
                <a:latin typeface="HG丸ｺﾞｼｯｸM-PRO" panose="020F0600000000000000" pitchFamily="50" charset="-128"/>
                <a:ea typeface="HG丸ｺﾞｼｯｸM-PRO" panose="020F0600000000000000" pitchFamily="50" charset="-128"/>
              </a:rPr>
              <a:t>飼育キッドにアリさんがいる事が分かると、お部屋でもアリさんを観察。「怖くないよね～」「かわいいね～」などと虫に対する会話が増えました。少しずつ虫に対して親しみが増えていったように思います。虫を好きな子が観察していると、その様子を見て「私も見てみたい！」と別の友達が観察。虫がいる事が外遊びの特別な事から日常へ変化していった気がします。</a:t>
            </a:r>
          </a:p>
        </p:txBody>
      </p:sp>
      <p:pic>
        <p:nvPicPr>
          <p:cNvPr id="5" name="コンテンツ プレースホルダー 4">
            <a:extLst>
              <a:ext uri="{FF2B5EF4-FFF2-40B4-BE49-F238E27FC236}">
                <a16:creationId xmlns:a16="http://schemas.microsoft.com/office/drawing/2014/main" id="{F82E945B-98DF-CE3E-ABE6-CF476EF5187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08694" y="2563191"/>
            <a:ext cx="4473677" cy="2970834"/>
          </a:xfrm>
          <a:prstGeom prst="rect">
            <a:avLst/>
          </a:prstGeom>
          <a:ln>
            <a:noFill/>
          </a:ln>
          <a:effectLst>
            <a:softEdge rad="112500"/>
          </a:effectLst>
        </p:spPr>
      </p:pic>
      <p:pic>
        <p:nvPicPr>
          <p:cNvPr id="4" name="図 3">
            <a:extLst>
              <a:ext uri="{FF2B5EF4-FFF2-40B4-BE49-F238E27FC236}">
                <a16:creationId xmlns:a16="http://schemas.microsoft.com/office/drawing/2014/main" id="{095D5ED4-59FE-8DA8-E424-966210FC89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2449215"/>
            <a:ext cx="3178002" cy="4237335"/>
          </a:xfrm>
          <a:prstGeom prst="rect">
            <a:avLst/>
          </a:prstGeom>
          <a:ln>
            <a:noFill/>
          </a:ln>
          <a:effectLst>
            <a:softEdge rad="112500"/>
          </a:effectLst>
        </p:spPr>
      </p:pic>
      <p:sp>
        <p:nvSpPr>
          <p:cNvPr id="3" name="四角形: 角を丸くする 2">
            <a:extLst>
              <a:ext uri="{FF2B5EF4-FFF2-40B4-BE49-F238E27FC236}">
                <a16:creationId xmlns:a16="http://schemas.microsoft.com/office/drawing/2014/main" id="{E2E5FBC6-0069-21B1-C8A1-FEF19D925B97}"/>
              </a:ext>
            </a:extLst>
          </p:cNvPr>
          <p:cNvSpPr/>
          <p:nvPr/>
        </p:nvSpPr>
        <p:spPr>
          <a:xfrm>
            <a:off x="788356" y="5534025"/>
            <a:ext cx="4914354" cy="9945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虫に触れられる子や、自分で捕まえられる子が増えていきました。</a:t>
            </a:r>
          </a:p>
        </p:txBody>
      </p:sp>
    </p:spTree>
    <p:extLst>
      <p:ext uri="{BB962C8B-B14F-4D97-AF65-F5344CB8AC3E}">
        <p14:creationId xmlns:p14="http://schemas.microsoft.com/office/powerpoint/2010/main" val="55928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45009-D6A1-D56D-E0E0-D2E79279A0C3}"/>
              </a:ext>
            </a:extLst>
          </p:cNvPr>
          <p:cNvSpPr>
            <a:spLocks noGrp="1"/>
          </p:cNvSpPr>
          <p:nvPr>
            <p:ph type="title"/>
          </p:nvPr>
        </p:nvSpPr>
        <p:spPr>
          <a:xfrm>
            <a:off x="732709" y="362660"/>
            <a:ext cx="8744665" cy="1686953"/>
          </a:xfrm>
        </p:spPr>
        <p:txBody>
          <a:bodyPr>
            <a:normAutofit fontScale="90000"/>
          </a:bodyPr>
          <a:lstStyle/>
          <a:p>
            <a:r>
              <a:rPr kumimoji="1" lang="ja-JP" altLang="en-US" sz="2000" dirty="0">
                <a:latin typeface="HG丸ｺﾞｼｯｸM-PRO" panose="020F0600000000000000" pitchFamily="50" charset="-128"/>
                <a:ea typeface="HG丸ｺﾞｼｯｸM-PRO" panose="020F0600000000000000" pitchFamily="50" charset="-128"/>
              </a:rPr>
              <a:t>　</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⑧</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2400" b="1" i="1" u="sng" dirty="0">
                <a:solidFill>
                  <a:schemeClr val="tx1"/>
                </a:solidFill>
                <a:latin typeface="HG丸ｺﾞｼｯｸM-PRO" panose="020F0600000000000000" pitchFamily="50" charset="-128"/>
                <a:ea typeface="HG丸ｺﾞｼｯｸM-PRO" panose="020F0600000000000000" pitchFamily="50" charset="-128"/>
              </a:rPr>
              <a:t>アリさん入れ替え</a:t>
            </a:r>
            <a: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t>】</a:t>
            </a:r>
            <a:br>
              <a:rPr kumimoji="1" lang="en-US" altLang="ja-JP" sz="2400" b="1" i="1" u="sng" dirty="0">
                <a:solidFill>
                  <a:schemeClr val="tx1"/>
                </a:solidFill>
                <a:latin typeface="HG丸ｺﾞｼｯｸM-PRO" panose="020F0600000000000000" pitchFamily="50" charset="-128"/>
                <a:ea typeface="HG丸ｺﾞｼｯｸM-PRO" panose="020F0600000000000000" pitchFamily="50" charset="-128"/>
              </a:rPr>
            </a:br>
            <a:r>
              <a:rPr kumimoji="1" lang="ja-JP" altLang="en-US" sz="2000" dirty="0">
                <a:latin typeface="HG丸ｺﾞｼｯｸM-PRO" panose="020F0600000000000000" pitchFamily="50" charset="-128"/>
                <a:ea typeface="HG丸ｺﾞｼｯｸM-PRO" panose="020F0600000000000000" pitchFamily="50" charset="-128"/>
              </a:rPr>
              <a:t>　初めは、虫が苦手で近寄らなかった子達も、虫が好きな子の様子を見たり、虫の絵本を見ていくうちに、日常の生活に馴染んできた</a:t>
            </a:r>
            <a:r>
              <a:rPr lang="ja-JP" altLang="en-US"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虫さん</a:t>
            </a:r>
            <a:r>
              <a:rPr lang="ja-JP" altLang="en-US"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に苦手意識は徐々に無くなっていきました。自分から「虫さん捕まえる！」と言い、</a:t>
            </a:r>
            <a:r>
              <a:rPr lang="ja-JP" altLang="en-US" sz="2000" dirty="0">
                <a:latin typeface="HG丸ｺﾞｼｯｸM-PRO" panose="020F0600000000000000" pitchFamily="50" charset="-128"/>
                <a:ea typeface="HG丸ｺﾞｼｯｸM-PRO" panose="020F0600000000000000" pitchFamily="50" charset="-128"/>
              </a:rPr>
              <a:t>外遊びの玩具</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小さなスプーン</a:t>
            </a:r>
            <a:r>
              <a:rPr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を片手に慎重になりながらも頑張って捕まえていました。</a:t>
            </a:r>
          </a:p>
        </p:txBody>
      </p:sp>
      <p:pic>
        <p:nvPicPr>
          <p:cNvPr id="6" name="コンテンツ プレースホルダー 5">
            <a:extLst>
              <a:ext uri="{FF2B5EF4-FFF2-40B4-BE49-F238E27FC236}">
                <a16:creationId xmlns:a16="http://schemas.microsoft.com/office/drawing/2014/main" id="{E8C3A9EF-EDF6-DED4-58C4-D815DF520644}"/>
              </a:ext>
            </a:extLst>
          </p:cNvPr>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633177" y="2090147"/>
            <a:ext cx="2573807" cy="3431744"/>
          </a:xfrm>
          <a:prstGeom prst="rect">
            <a:avLst/>
          </a:prstGeom>
          <a:ln>
            <a:noFill/>
          </a:ln>
          <a:effectLst>
            <a:softEdge rad="112500"/>
          </a:effectLst>
        </p:spPr>
      </p:pic>
      <p:pic>
        <p:nvPicPr>
          <p:cNvPr id="8" name="図 7">
            <a:extLst>
              <a:ext uri="{FF2B5EF4-FFF2-40B4-BE49-F238E27FC236}">
                <a16:creationId xmlns:a16="http://schemas.microsoft.com/office/drawing/2014/main" id="{507B947B-7DFB-7301-B1C8-3DA15C001C7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0121" y="2213845"/>
            <a:ext cx="4191752" cy="3143814"/>
          </a:xfrm>
          <a:prstGeom prst="rect">
            <a:avLst/>
          </a:prstGeom>
          <a:ln>
            <a:noFill/>
          </a:ln>
          <a:effectLst>
            <a:softEdge rad="112500"/>
          </a:effectLst>
        </p:spPr>
      </p:pic>
      <p:sp>
        <p:nvSpPr>
          <p:cNvPr id="9" name="四角形: 角を丸くする 8">
            <a:extLst>
              <a:ext uri="{FF2B5EF4-FFF2-40B4-BE49-F238E27FC236}">
                <a16:creationId xmlns:a16="http://schemas.microsoft.com/office/drawing/2014/main" id="{F5C6A4F8-2695-7DAE-DA18-584EEBE86299}"/>
              </a:ext>
            </a:extLst>
          </p:cNvPr>
          <p:cNvSpPr/>
          <p:nvPr/>
        </p:nvSpPr>
        <p:spPr>
          <a:xfrm>
            <a:off x="1666875" y="5521891"/>
            <a:ext cx="7810499" cy="12240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　初めに捕まえた小アリ達は、飼育キッドの中で巣穴は掘りませんでした。再度、子ども達で捕まえた少し大きいアリと、お部屋に迷い込んできた大きいアリへ入れ替えると、巣穴を掘りはじめました。巣穴が出来た事で、見た目が変化し、変化に気づき、興味が再燃した様子でした。</a:t>
            </a:r>
          </a:p>
        </p:txBody>
      </p:sp>
      <p:pic>
        <p:nvPicPr>
          <p:cNvPr id="11" name="図 10">
            <a:extLst>
              <a:ext uri="{FF2B5EF4-FFF2-40B4-BE49-F238E27FC236}">
                <a16:creationId xmlns:a16="http://schemas.microsoft.com/office/drawing/2014/main" id="{CFD1B6BF-492A-8A53-456D-891B48D024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50904" y="2526789"/>
            <a:ext cx="3687097" cy="2765323"/>
          </a:xfrm>
          <a:prstGeom prst="rect">
            <a:avLst/>
          </a:prstGeom>
          <a:ln>
            <a:noFill/>
          </a:ln>
          <a:effectLst>
            <a:softEdge rad="112500"/>
          </a:effectLst>
        </p:spPr>
      </p:pic>
    </p:spTree>
    <p:extLst>
      <p:ext uri="{BB962C8B-B14F-4D97-AF65-F5344CB8AC3E}">
        <p14:creationId xmlns:p14="http://schemas.microsoft.com/office/powerpoint/2010/main" val="71015941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502</TotalTime>
  <Words>1858</Words>
  <Application>Microsoft Office PowerPoint</Application>
  <PresentationFormat>ワイド画面</PresentationFormat>
  <Paragraphs>31</Paragraphs>
  <Slides>14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HGP創英角ｺﾞｼｯｸUB</vt:lpstr>
      <vt:lpstr>HGP創英角ﾎﾟｯﾌﾟ体</vt:lpstr>
      <vt:lpstr>HG丸ｺﾞｼｯｸM-PRO</vt:lpstr>
      <vt:lpstr>メイリオ</vt:lpstr>
      <vt:lpstr>游ゴシック</vt:lpstr>
      <vt:lpstr>Arial</vt:lpstr>
      <vt:lpstr>Trebuchet MS</vt:lpstr>
      <vt:lpstr>Wingdings 3</vt:lpstr>
      <vt:lpstr>ファセット</vt:lpstr>
      <vt:lpstr>自然　虫の観察</vt:lpstr>
      <vt:lpstr>　①【アリを発見】 　春の陽気。遊んでいると虫の存在に気づき、興味関心がある様子が見られました。いつも園庭にいるのはアリさん🐜そこで、興味がある子が砂場のカップで捕まえてみました。でも、砂場のカップでは蓋が無いので虫はすぐに逃げてしまい残念そう。。。じっくり観察できませんでした。そこで・・・</vt:lpstr>
      <vt:lpstr>　②【幼虫も発見】 　じっくり観察できるように！と蓋がある虫カゴを用意しました。カゴに入れればじっくり観察できる事が分かると「捕まえてみよう！」とさらに興味が沸く子もいました。虫を探しに探索する事が少し増えたように思います。遊びの中で、プランターのお花の手入れをしていると、幼虫を発見✨土と共にカゴに入れてアリとは違う虫がいる事を知りました。</vt:lpstr>
      <vt:lpstr>　③【餌をあげてみよう！】 　観察しているうちに「ご飯食べるかな？」と思い付いたようで、草を虫カゴへ入れる姿も見られました。お部屋でもじっくり観察。アリではない存在にも興味関心がある様子でした。「これは幼虫だよ！」と伝えると、お部屋にある虫の絵本を持ってきて「のってるかな？」と調べていました。</vt:lpstr>
      <vt:lpstr>　④【虫を見つけた場所覚えていました！】 　経験した出来事を覚えている様子。「ここに虫さんいたね～！また来ないかな～？」と≪探索する意欲≫へつながっているようでした。少しずつ「先生ー！虫探そう？」と子ども達から発信し始め、興味関心の広がりを感じられるようになってきました。</vt:lpstr>
      <vt:lpstr>　⑤【子ども達同士やりとりしながら探索】 　保育者と一緒に虫探しをする内に、経験を積み重ね≪どこで見つけたか？どこに何の虫がいたのか？≫覚えていて、日に日に保育者が先導しなくても自分達で探し始めるようになりました。</vt:lpstr>
      <vt:lpstr>　⑥【クラスで飼ってみよう】 　アリを捕まえてはその都度逃がしていたのですが、子ども達の興味関心が続いていたので、クラスで飼ってみよう！という事になりました。捕まえる方法のひとつで「アリキャッチャー」にアリが餌を食べにくるのか？試してみました。翌日、沢山のアリが餌を食べに来ていたので、捕まえたアリを飼育キッドへ移しました。</vt:lpstr>
      <vt:lpstr>　⑦【アリさんといつも一緒】 　飼育キッドにアリさんがいる事が分かると、お部屋でもアリさんを観察。「怖くないよね～」「かわいいね～」などと虫に対する会話が増えました。少しずつ虫に対して親しみが増えていったように思います。虫を好きな子が観察していると、その様子を見て「私も見てみたい！」と別の友達が観察。虫がいる事が外遊びの特別な事から日常へ変化していった気がします。</vt:lpstr>
      <vt:lpstr>　⑧【アリさん入れ替え】 　初めは、虫が苦手で近寄らなかった子達も、虫が好きな子の様子を見たり、虫の絵本を見ていくうちに、日常の生活に馴染んできた≪虫さん≫に苦手意識は徐々に無くなっていきました。自分から「虫さん捕まえる！」と言い、外遊びの玩具〖小さなスプーン〗を片手に慎重になりながらも頑張って捕まえていました。</vt:lpstr>
      <vt:lpstr>　⑨【色々な虫にも興味がわきました】 　気温が上がり、暑い季節になりました。６月も後半になると夏の虫が出てきました。保育者が、蝉やトンボ、バッタなどの写真を見やすく用意すると、子ども達はやっぱり興味津々。じっくり観察しては「これは何ー？これは？」と何度も質問していました。アリ以外の色々な虫に興味が広がっている様子でした。</vt:lpstr>
      <vt:lpstr>PowerPoint プレゼンテーション</vt:lpstr>
      <vt:lpstr>　⑪【貼ってみよう！】 　アリさんを捕まえた経験を表現しやすいように、壁面で園庭を作ってみました。思い思いに自由に描いた２組さん。小さな点を沢山描いたり(小アリが沢山いた様子を思い出した。)丸を沢山描いたり。子ども達が感じたままにぐるぐる描いたり(アリが動き回っている様子)小さく描いたり自分達で描いたアリさんを、自分で壁面の好きな所へ貼りました。「見てー！僕のアリさん」「私の小さいアリさん、ここだよ」と自分の作品が飾られている事が嬉しい様子でした！子どもらしい素敵な作品になりました。</vt:lpstr>
      <vt:lpstr>⑫【アリさんさよなら】　 　〖クレヨン画〗の表現も終わったので、飼育キッドにいるアリさん達を子ども達で園庭に帰してあげました。自然と「また来てね～また遊ぼうね～！」と声が聞こえました。バイバイしたくないと言ってましたが、最後は気持ちよくさよならできました😊</vt:lpstr>
      <vt:lpstr>　【実践してみた感想】 　春に園庭にでると「アリ～アリ～」と毎日のように言っていた２組さん達。３～４カ月の期間を通して、アリやその他の虫や自然に親しむ事ができました。初めは、虫に興味がある子は数名だったけど、保育者が環境を整え、きっかけ作りをし、遊びへ発展するように仕掛けると、保育者が指示しなくとも「これなんだろう？」という思いから子ども主体での動きが発生し、そして子どもが子どもに教え、子どもが子どもの姿を真似をして自然と学び、子ども達同士関わる中で、興味関心が伝染していったように思います。虫を見つけた経験や、友達と一緒に行う遊びの積み重ねで、その後は子ども達の【やりたい】【また見つけたい】という遊びの意欲に繋がり、それが強まっていったと思います。虫が苦手だった子も、特別な事から日常へ馴染んでいった事で、自然と苦手意識がなくなり、お友達と一緒に行う事で勇気もわいたのだと思います。「これをしましょう、あれをしましょう」となるべく先回りをせず、子ども達自らの気づきに繋がるように意識しました。大人からしたらちっぽけな事も、２組さんからしたら大発見なので、丁寧に子ども達の声を拾えるように気をつけました。反省も沢山あるけれど、今できる最大限の経験から、学ぶ経験ができたように思います。 　【反省】 　行ってみた反省としては、当初予定していた期間よりも長くなってしまった。子ども達の感覚が新鮮な内にアウトプットできたら、もっと子ども達の印象に残るものになっていたかなと思います。また、保育者が子どもの気づきに繋がる仕掛けを作ろうとする際、想定する内容は幼児向けの発想が多くなかなか実行に至らなかった。アリ飼育キッドでは、小アリは巣穴を掘る力が弱かったようで掘らなかった。大きいアリに変更したり、少しだけ穴を開けると無事に巣穴を掘りだした。子ども達が捕まえたアリを観察するのが正当だと思うが、臨機応変に対応する事も選択肢のひとつとして考えても良いと思った。そして、子ども達はアリ以外のダンゴムシにもどんどん興味が広がっていったのでどこに重点を置くのか迷う場面もあった。想定される姿とやってみて実際に見られる姿が違う事もあるので、その都度、どこに重点を置いて進めていくのかクラスで話し合う事の大切さも、とても実感した期間でした。　　　以上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保育園 新町</dc:creator>
  <cp:lastModifiedBy>保育園 新町</cp:lastModifiedBy>
  <cp:revision>71</cp:revision>
  <cp:lastPrinted>2025-09-18T05:23:27Z</cp:lastPrinted>
  <dcterms:created xsi:type="dcterms:W3CDTF">2025-06-04T04:59:29Z</dcterms:created>
  <dcterms:modified xsi:type="dcterms:W3CDTF">2026-04-09T03:00:42Z</dcterms:modified>
</cp:coreProperties>
</file>