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98" d="100"/>
          <a:sy n="98" d="100"/>
        </p:scale>
        <p:origin x="110"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83394-8ED9-45EF-87EA-0EA872AFCDB4}"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4495-0537-4D1D-86B8-10966CC2E957}" type="slidenum">
              <a:rPr kumimoji="1" lang="ja-JP" altLang="en-US" smtClean="0"/>
              <a:t>‹#›</a:t>
            </a:fld>
            <a:endParaRPr kumimoji="1" lang="ja-JP" altLang="en-US"/>
          </a:p>
        </p:txBody>
      </p:sp>
    </p:spTree>
    <p:extLst>
      <p:ext uri="{BB962C8B-B14F-4D97-AF65-F5344CB8AC3E}">
        <p14:creationId xmlns:p14="http://schemas.microsoft.com/office/powerpoint/2010/main" val="28404329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374495-0537-4D1D-86B8-10966CC2E957}" type="slidenum">
              <a:rPr kumimoji="1" lang="ja-JP" altLang="en-US" smtClean="0"/>
              <a:t>11</a:t>
            </a:fld>
            <a:endParaRPr kumimoji="1" lang="ja-JP" altLang="en-US"/>
          </a:p>
        </p:txBody>
      </p:sp>
    </p:spTree>
    <p:extLst>
      <p:ext uri="{BB962C8B-B14F-4D97-AF65-F5344CB8AC3E}">
        <p14:creationId xmlns:p14="http://schemas.microsoft.com/office/powerpoint/2010/main" val="116712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2A676-645E-5D1C-27DE-723CAB4AD10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F4B9CB-64DC-A12D-93C7-15B0C90ED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AC8B285-F233-183C-87B0-0AD9C7443FE1}"/>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ADDE0F0C-2366-337C-5773-0A491D593F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F1A8B7-6A9F-44AA-9E4A-F09B83130E36}"/>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19382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46DB3-0C37-92C5-75A5-E3AF140020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9E8917-328B-61AB-A285-3B23EE0DFEC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879ADA-7950-1D35-49D8-EC18F8DA0EBD}"/>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1C8FAA58-69B6-16EF-FFAE-4C04F92C07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9F8531-1414-D674-0804-3CC791714829}"/>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153215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7E02FB0-B063-5365-1F1E-05AE5EA764A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A17D33-F200-07BE-FC9A-4BAC5B9601C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BE0435-496F-B13D-038B-A23A14D0D727}"/>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843C7593-8EEB-7934-3F73-F421D0FCBF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C4803C-91E1-ACB1-41A5-1C64021478F0}"/>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274848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66E491-C3D3-6039-876F-A7BE0C0E6D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D8DBBC-9CFC-AAE4-716D-B3C677633A9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A564E8-A2E6-B636-2F4E-B3E3C2C50A73}"/>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7E304341-023F-6BAA-03A0-707D7F5D6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B91621-F466-4E63-6639-A143A6A41D86}"/>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271737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FF7564-EAEE-F92A-FC6A-851E971E964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4152A8-75CF-691E-2F07-EEF20A87C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12B0D8-9B34-2687-429B-2DC6DB92B3B5}"/>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8FBA8C1A-2391-1F0E-2EA9-12C10A296A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BC2AEB-0121-FA04-E23F-ACDEB81AA102}"/>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101319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4ED53D-DF3E-61FC-63D5-8B4E352250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82F975-C8ED-6930-1296-5D45E2A34D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B4AB0C-E811-3BEB-86F2-28719E4A84F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7CBB99-C20A-74F0-8F1A-CF5ED7B40EE7}"/>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6" name="フッター プレースホルダー 5">
            <a:extLst>
              <a:ext uri="{FF2B5EF4-FFF2-40B4-BE49-F238E27FC236}">
                <a16:creationId xmlns:a16="http://schemas.microsoft.com/office/drawing/2014/main" id="{FD275385-5BC9-E0EC-4138-1D2C0A737C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63A7AE-C181-1794-C2D3-09ED28E00353}"/>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50155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9FE99-60C8-B3FB-0812-E92E7E5593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C9B08B-B012-8FF5-E032-C0079109E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D77C446-5CED-4714-8CB2-BF11F4E424D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3CFBAB3-4EC1-A968-FC06-23B74916F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323EADE-DD2C-E8A2-B8C8-3A0EE95B497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17ACEA-DDB7-DB59-7DFB-333ACA650B7D}"/>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8" name="フッター プレースホルダー 7">
            <a:extLst>
              <a:ext uri="{FF2B5EF4-FFF2-40B4-BE49-F238E27FC236}">
                <a16:creationId xmlns:a16="http://schemas.microsoft.com/office/drawing/2014/main" id="{08DA2ED9-6D0E-24AC-7C9E-5CC3C95ADD2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3BB6ADE-B849-6C31-529B-1AACCD235E90}"/>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218706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5E2353-AF29-C96F-A2DD-F3105900ADE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C9B0DA9-A3C2-DE99-30FB-A3D41B35D6A1}"/>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4" name="フッター プレースホルダー 3">
            <a:extLst>
              <a:ext uri="{FF2B5EF4-FFF2-40B4-BE49-F238E27FC236}">
                <a16:creationId xmlns:a16="http://schemas.microsoft.com/office/drawing/2014/main" id="{E8E28C24-42A2-C1C8-1443-EC812D2A3CE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F65ED3-FFF3-2289-888A-A68D52DFBE6E}"/>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347059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FD9E4E-B19E-D7F6-AEA1-B784F4EC73AD}"/>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3" name="フッター プレースホルダー 2">
            <a:extLst>
              <a:ext uri="{FF2B5EF4-FFF2-40B4-BE49-F238E27FC236}">
                <a16:creationId xmlns:a16="http://schemas.microsoft.com/office/drawing/2014/main" id="{5BF183A2-7DAD-EC5B-BF1E-8C9786895A1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7589A1-157E-5C53-DD89-1F47465328F0}"/>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319334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C3841-BC8C-9750-C9DB-BCAC721C81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B9CC1F-C787-B6FB-7FB6-5CCAAAFE8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9039717-D3D9-C7D9-5327-1E5A7F4CD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EFCB7F-C2FC-7453-6C95-0E0AC4A3C12A}"/>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6" name="フッター プレースホルダー 5">
            <a:extLst>
              <a:ext uri="{FF2B5EF4-FFF2-40B4-BE49-F238E27FC236}">
                <a16:creationId xmlns:a16="http://schemas.microsoft.com/office/drawing/2014/main" id="{4B9932A9-026E-E116-D462-0E2E007FE7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0CF4F-5BF3-3D5C-CC4E-143904B7D8F8}"/>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297113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885FC8-1400-52BE-3008-807589842E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0AFAD2-21C5-2DD7-7D02-E789F6B38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A13F7B3-027E-4F24-D850-7103FDC97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3662D90-1490-DBCD-3294-5819E5FF6001}"/>
              </a:ext>
            </a:extLst>
          </p:cNvPr>
          <p:cNvSpPr>
            <a:spLocks noGrp="1"/>
          </p:cNvSpPr>
          <p:nvPr>
            <p:ph type="dt" sz="half" idx="10"/>
          </p:nvPr>
        </p:nvSpPr>
        <p:spPr/>
        <p:txBody>
          <a:bodyPr/>
          <a:lstStyle/>
          <a:p>
            <a:fld id="{CB97DB7D-03D1-4331-BD4D-805552BC74A0}" type="datetimeFigureOut">
              <a:rPr kumimoji="1" lang="ja-JP" altLang="en-US" smtClean="0"/>
              <a:t>2026/3/31</a:t>
            </a:fld>
            <a:endParaRPr kumimoji="1" lang="ja-JP" altLang="en-US"/>
          </a:p>
        </p:txBody>
      </p:sp>
      <p:sp>
        <p:nvSpPr>
          <p:cNvPr id="6" name="フッター プレースホルダー 5">
            <a:extLst>
              <a:ext uri="{FF2B5EF4-FFF2-40B4-BE49-F238E27FC236}">
                <a16:creationId xmlns:a16="http://schemas.microsoft.com/office/drawing/2014/main" id="{6C7B1F8A-D99F-EB20-B947-D5D58ACF9B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BB912F-F2E3-673D-3954-E45BF4AA20CE}"/>
              </a:ext>
            </a:extLst>
          </p:cNvPr>
          <p:cNvSpPr>
            <a:spLocks noGrp="1"/>
          </p:cNvSpPr>
          <p:nvPr>
            <p:ph type="sldNum" sz="quarter" idx="12"/>
          </p:nvPr>
        </p:nvSpPr>
        <p:spPr/>
        <p:txBody>
          <a:body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113082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0FFCB1-5E63-5DA0-DA09-0A1F5A619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E67129-799A-ECDC-386A-D8728C76B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9429B3-BA29-F1DC-BA0D-13AC8D93A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7DB7D-03D1-4331-BD4D-805552BC74A0}" type="datetimeFigureOut">
              <a:rPr kumimoji="1" lang="ja-JP" altLang="en-US" smtClean="0"/>
              <a:t>2026/3/31</a:t>
            </a:fld>
            <a:endParaRPr kumimoji="1" lang="ja-JP" altLang="en-US"/>
          </a:p>
        </p:txBody>
      </p:sp>
      <p:sp>
        <p:nvSpPr>
          <p:cNvPr id="5" name="フッター プレースホルダー 4">
            <a:extLst>
              <a:ext uri="{FF2B5EF4-FFF2-40B4-BE49-F238E27FC236}">
                <a16:creationId xmlns:a16="http://schemas.microsoft.com/office/drawing/2014/main" id="{5C273AA6-0895-EA73-9AA1-83D1BCE1C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B99672A-507A-C183-1C2B-8880B3D63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5803-040F-4EBD-BD7E-2ADFEEF3A2E5}" type="slidenum">
              <a:rPr kumimoji="1" lang="ja-JP" altLang="en-US" smtClean="0"/>
              <a:t>‹#›</a:t>
            </a:fld>
            <a:endParaRPr kumimoji="1" lang="ja-JP" altLang="en-US"/>
          </a:p>
        </p:txBody>
      </p:sp>
    </p:spTree>
    <p:extLst>
      <p:ext uri="{BB962C8B-B14F-4D97-AF65-F5344CB8AC3E}">
        <p14:creationId xmlns:p14="http://schemas.microsoft.com/office/powerpoint/2010/main" val="3339536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3B643-86C3-132A-1EAA-971E0F4DE65B}"/>
              </a:ext>
            </a:extLst>
          </p:cNvPr>
          <p:cNvSpPr>
            <a:spLocks noGrp="1"/>
          </p:cNvSpPr>
          <p:nvPr>
            <p:ph type="ctrTitle"/>
          </p:nvPr>
        </p:nvSpPr>
        <p:spPr/>
        <p:txBody>
          <a:bodyPr>
            <a:normAutofit fontScale="90000"/>
          </a:bodyPr>
          <a:lstStyle/>
          <a:p>
            <a:r>
              <a:rPr kumimoji="1" lang="ja-JP" altLang="en-US" dirty="0"/>
              <a:t>わくわくいきもの</a:t>
            </a:r>
            <a:br>
              <a:rPr kumimoji="1" lang="en-US" altLang="ja-JP" dirty="0"/>
            </a:br>
            <a:r>
              <a:rPr kumimoji="1" lang="ja-JP" altLang="en-US" dirty="0"/>
              <a:t>～いきものっておもしろい～</a:t>
            </a:r>
          </a:p>
        </p:txBody>
      </p:sp>
      <p:sp>
        <p:nvSpPr>
          <p:cNvPr id="3" name="字幕 2">
            <a:extLst>
              <a:ext uri="{FF2B5EF4-FFF2-40B4-BE49-F238E27FC236}">
                <a16:creationId xmlns:a16="http://schemas.microsoft.com/office/drawing/2014/main" id="{10A38E6D-3BF5-DD1A-49F3-75B9E49611DE}"/>
              </a:ext>
            </a:extLst>
          </p:cNvPr>
          <p:cNvSpPr>
            <a:spLocks noGrp="1"/>
          </p:cNvSpPr>
          <p:nvPr>
            <p:ph type="subTitle" idx="1"/>
          </p:nvPr>
        </p:nvSpPr>
        <p:spPr/>
        <p:txBody>
          <a:bodyPr/>
          <a:lstStyle/>
          <a:p>
            <a:r>
              <a:rPr lang="ja-JP" altLang="en-US" dirty="0"/>
              <a:t>令和７年度　どんぐりグループ</a:t>
            </a:r>
            <a:endParaRPr kumimoji="1" lang="ja-JP" altLang="en-US" dirty="0"/>
          </a:p>
        </p:txBody>
      </p:sp>
    </p:spTree>
    <p:extLst>
      <p:ext uri="{BB962C8B-B14F-4D97-AF65-F5344CB8AC3E}">
        <p14:creationId xmlns:p14="http://schemas.microsoft.com/office/powerpoint/2010/main" val="281876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4A03199-A075-D312-F68E-BF74FC17626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04801" y="3038475"/>
            <a:ext cx="5629276" cy="3657600"/>
          </a:xfrm>
          <a:prstGeom prst="rect">
            <a:avLst/>
          </a:prstGeom>
        </p:spPr>
      </p:pic>
      <p:sp>
        <p:nvSpPr>
          <p:cNvPr id="6" name="テキスト ボックス 5">
            <a:extLst>
              <a:ext uri="{FF2B5EF4-FFF2-40B4-BE49-F238E27FC236}">
                <a16:creationId xmlns:a16="http://schemas.microsoft.com/office/drawing/2014/main" id="{9AF03C28-D2A3-10E0-0DBB-CE79BD0A7600}"/>
              </a:ext>
            </a:extLst>
          </p:cNvPr>
          <p:cNvSpPr txBox="1"/>
          <p:nvPr/>
        </p:nvSpPr>
        <p:spPr>
          <a:xfrm>
            <a:off x="304801" y="269007"/>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lang="en-US" altLang="ja-JP" sz="2800" dirty="0">
                <a:solidFill>
                  <a:prstClr val="black"/>
                </a:solidFill>
                <a:latin typeface="游ゴシック" panose="020F0502020204030204"/>
                <a:ea typeface="游ゴシック" panose="020B0400000000000000" pitchFamily="50" charset="-128"/>
              </a:rPr>
              <a:t>12</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p>
        </p:txBody>
      </p:sp>
      <p:sp>
        <p:nvSpPr>
          <p:cNvPr id="10" name="テキスト ボックス 9">
            <a:extLst>
              <a:ext uri="{FF2B5EF4-FFF2-40B4-BE49-F238E27FC236}">
                <a16:creationId xmlns:a16="http://schemas.microsoft.com/office/drawing/2014/main" id="{C3F373C1-2110-3A98-5194-7459473B44CB}"/>
              </a:ext>
            </a:extLst>
          </p:cNvPr>
          <p:cNvSpPr txBox="1"/>
          <p:nvPr/>
        </p:nvSpPr>
        <p:spPr>
          <a:xfrm>
            <a:off x="866775" y="750018"/>
            <a:ext cx="1045845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戸外遊び中にカタツムリ？のような生き物を女の子たちが茂みの中に発見！目をキラキラ輝かせながら担任の所へ持ってきました。</a:t>
            </a:r>
            <a:r>
              <a:rPr lang="ja-JP" altLang="en-US" dirty="0">
                <a:solidFill>
                  <a:prstClr val="black"/>
                </a:solidFill>
                <a:latin typeface="游ゴシック" panose="020F0502020204030204"/>
                <a:ea typeface="游ゴシック" panose="020B0400000000000000" pitchFamily="50" charset="-128"/>
              </a:rPr>
              <a:t>担任も一緒に近くを見ていると計５匹も発見！調べてみると、キセルガイというカタツムリの仲間という事が発覚しました！さらに、とても小さなカタツムリも！「お部屋に連れていってもいい？」と子どもたちの要望で、先住カタツムリと一緒に飼ってみることになりました。</a:t>
            </a:r>
            <a:endParaRPr lang="en-US" altLang="ja-JP"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　戸外では遊具で遊ぶ事が多かった子たちですが、視線が下の方へ、自然の方へ向くようになってきたんだなと感じた喜ばしい瞬間でした。</a:t>
            </a:r>
            <a:endParaRPr lang="en-US" altLang="ja-JP" dirty="0">
              <a:solidFill>
                <a:prstClr val="black"/>
              </a:solidFill>
              <a:latin typeface="游ゴシック" panose="020F0502020204030204"/>
              <a:ea typeface="游ゴシック" panose="020B0400000000000000" pitchFamily="50" charset="-128"/>
            </a:endParaRPr>
          </a:p>
        </p:txBody>
      </p:sp>
      <p:pic>
        <p:nvPicPr>
          <p:cNvPr id="12" name="図 11">
            <a:extLst>
              <a:ext uri="{FF2B5EF4-FFF2-40B4-BE49-F238E27FC236}">
                <a16:creationId xmlns:a16="http://schemas.microsoft.com/office/drawing/2014/main" id="{C8571926-855D-5607-F6DA-A763B1E678F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257925" y="3038475"/>
            <a:ext cx="5629277" cy="3657600"/>
          </a:xfrm>
          <a:prstGeom prst="rect">
            <a:avLst/>
          </a:prstGeom>
        </p:spPr>
      </p:pic>
    </p:spTree>
    <p:extLst>
      <p:ext uri="{BB962C8B-B14F-4D97-AF65-F5344CB8AC3E}">
        <p14:creationId xmlns:p14="http://schemas.microsoft.com/office/powerpoint/2010/main" val="76910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5ABD9DD-32B6-7A6E-50E8-709F5DAE16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401" y="2253393"/>
            <a:ext cx="5494867" cy="4121151"/>
          </a:xfrm>
          <a:prstGeom prst="rect">
            <a:avLst/>
          </a:prstGeom>
          <a:ln>
            <a:noFill/>
          </a:ln>
          <a:effectLst>
            <a:softEdge rad="112500"/>
          </a:effectLst>
        </p:spPr>
      </p:pic>
      <p:pic>
        <p:nvPicPr>
          <p:cNvPr id="5" name="図 4">
            <a:extLst>
              <a:ext uri="{FF2B5EF4-FFF2-40B4-BE49-F238E27FC236}">
                <a16:creationId xmlns:a16="http://schemas.microsoft.com/office/drawing/2014/main" id="{8A748CC0-1E19-E024-453A-D7C6DA7AFE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5999" y="2253393"/>
            <a:ext cx="5494870" cy="4121152"/>
          </a:xfrm>
          <a:prstGeom prst="rect">
            <a:avLst/>
          </a:prstGeom>
          <a:ln>
            <a:noFill/>
          </a:ln>
          <a:effectLst>
            <a:softEdge rad="112500"/>
          </a:effectLst>
        </p:spPr>
      </p:pic>
      <p:sp>
        <p:nvSpPr>
          <p:cNvPr id="9" name="テキスト ボックス 8">
            <a:extLst>
              <a:ext uri="{FF2B5EF4-FFF2-40B4-BE49-F238E27FC236}">
                <a16:creationId xmlns:a16="http://schemas.microsoft.com/office/drawing/2014/main" id="{B8C260C7-94C0-51F4-2E13-0F272DE6EECF}"/>
              </a:ext>
            </a:extLst>
          </p:cNvPr>
          <p:cNvSpPr txBox="1"/>
          <p:nvPr/>
        </p:nvSpPr>
        <p:spPr>
          <a:xfrm>
            <a:off x="533400" y="483456"/>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游ゴシック" panose="020F0502020204030204"/>
                <a:ea typeface="游ゴシック" panose="020B0400000000000000" pitchFamily="50" charset="-128"/>
              </a:rPr>
              <a:t>7</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p>
        </p:txBody>
      </p:sp>
      <p:sp>
        <p:nvSpPr>
          <p:cNvPr id="13" name="テキスト ボックス 12">
            <a:extLst>
              <a:ext uri="{FF2B5EF4-FFF2-40B4-BE49-F238E27FC236}">
                <a16:creationId xmlns:a16="http://schemas.microsoft.com/office/drawing/2014/main" id="{B7E2193B-1E3D-DFE0-64B7-4154A4EAFEE8}"/>
              </a:ext>
            </a:extLst>
          </p:cNvPr>
          <p:cNvSpPr txBox="1"/>
          <p:nvPr/>
        </p:nvSpPr>
        <p:spPr>
          <a:xfrm>
            <a:off x="1104899" y="1281776"/>
            <a:ext cx="99822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「今日も大きさ比べしたい！」と言って集まってきた年長児たち。その中に年少児の姿も！</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子どもたちの自主性や、年長児を見て真似してみようとする年少児の姿に感動した瞬間でした。</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吹き出し: 円形 13">
            <a:extLst>
              <a:ext uri="{FF2B5EF4-FFF2-40B4-BE49-F238E27FC236}">
                <a16:creationId xmlns:a16="http://schemas.microsoft.com/office/drawing/2014/main" id="{70291C0F-FCE5-EED7-A0D8-BC586340A87F}"/>
              </a:ext>
            </a:extLst>
          </p:cNvPr>
          <p:cNvSpPr/>
          <p:nvPr/>
        </p:nvSpPr>
        <p:spPr>
          <a:xfrm>
            <a:off x="4699000" y="4313968"/>
            <a:ext cx="2387600" cy="1528032"/>
          </a:xfrm>
          <a:prstGeom prst="wedgeEllipseCallout">
            <a:avLst>
              <a:gd name="adj1" fmla="val 38387"/>
              <a:gd name="adj2" fmla="val -5552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今日も大きさ比べしたい！</a:t>
            </a:r>
          </a:p>
        </p:txBody>
      </p:sp>
      <p:sp>
        <p:nvSpPr>
          <p:cNvPr id="15" name="吹き出し: 円形 14">
            <a:extLst>
              <a:ext uri="{FF2B5EF4-FFF2-40B4-BE49-F238E27FC236}">
                <a16:creationId xmlns:a16="http://schemas.microsoft.com/office/drawing/2014/main" id="{D4AB15C4-3C20-7A4E-D2D0-4EC301807196}"/>
              </a:ext>
            </a:extLst>
          </p:cNvPr>
          <p:cNvSpPr/>
          <p:nvPr/>
        </p:nvSpPr>
        <p:spPr>
          <a:xfrm>
            <a:off x="9567333" y="5189211"/>
            <a:ext cx="2523067" cy="1185333"/>
          </a:xfrm>
          <a:prstGeom prst="wedgeEllipseCallout">
            <a:avLst>
              <a:gd name="adj1" fmla="val -37256"/>
              <a:gd name="adj2" fmla="val -565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僕もやりたい！見せて！</a:t>
            </a:r>
          </a:p>
        </p:txBody>
      </p:sp>
    </p:spTree>
    <p:extLst>
      <p:ext uri="{BB962C8B-B14F-4D97-AF65-F5344CB8AC3E}">
        <p14:creationId xmlns:p14="http://schemas.microsoft.com/office/powerpoint/2010/main" val="392994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0EE5D-1031-C3D7-D125-48F498EB809E}"/>
              </a:ext>
            </a:extLst>
          </p:cNvPr>
          <p:cNvSpPr>
            <a:spLocks noGrp="1"/>
          </p:cNvSpPr>
          <p:nvPr>
            <p:ph type="title"/>
          </p:nvPr>
        </p:nvSpPr>
        <p:spPr/>
        <p:txBody>
          <a:bodyPr/>
          <a:lstStyle/>
          <a:p>
            <a:r>
              <a:rPr kumimoji="1" lang="ja-JP" altLang="en-US" dirty="0"/>
              <a:t>振り返り</a:t>
            </a:r>
          </a:p>
        </p:txBody>
      </p:sp>
      <p:sp>
        <p:nvSpPr>
          <p:cNvPr id="3" name="コンテンツ プレースホルダー 2">
            <a:extLst>
              <a:ext uri="{FF2B5EF4-FFF2-40B4-BE49-F238E27FC236}">
                <a16:creationId xmlns:a16="http://schemas.microsoft.com/office/drawing/2014/main" id="{AA67F39E-21D6-39D4-5785-E1AE14D3F339}"/>
              </a:ext>
            </a:extLst>
          </p:cNvPr>
          <p:cNvSpPr>
            <a:spLocks noGrp="1"/>
          </p:cNvSpPr>
          <p:nvPr>
            <p:ph idx="1"/>
          </p:nvPr>
        </p:nvSpPr>
        <p:spPr/>
        <p:txBody>
          <a:bodyPr/>
          <a:lstStyle/>
          <a:p>
            <a:pPr marL="0" indent="0">
              <a:buNone/>
            </a:pPr>
            <a:r>
              <a:rPr kumimoji="1" lang="ja-JP" altLang="en-US" dirty="0"/>
              <a:t>　前年度は生き物に興味を持つ子どもはほとんどおらず、あまり生き物との触れ合いがない１年だったが、今年度のカタツムリを通した活動で生き物に興味を持つ子どもが増えた。女の子も苦手とする子が多かったが、戸外でも生き物を発見してみようという気持ちや、積極的にお世話しようという意思が育ったように感じる。</a:t>
            </a:r>
            <a:endParaRPr kumimoji="1" lang="en-US" altLang="ja-JP" dirty="0"/>
          </a:p>
          <a:p>
            <a:pPr marL="0" indent="0">
              <a:buNone/>
            </a:pPr>
            <a:r>
              <a:rPr lang="ja-JP" altLang="en-US" dirty="0"/>
              <a:t>　子ども自らの発見や、保育者の言葉かけによる展開も多く見られた。何でも保育者から提供するのではなく、自分自身で考えて行動してみようという自主性や主体性の育ちにもなる活動になったのではないかと思う。</a:t>
            </a:r>
            <a:endParaRPr kumimoji="1" lang="ja-JP" altLang="en-US" dirty="0"/>
          </a:p>
        </p:txBody>
      </p:sp>
    </p:spTree>
    <p:extLst>
      <p:ext uri="{BB962C8B-B14F-4D97-AF65-F5344CB8AC3E}">
        <p14:creationId xmlns:p14="http://schemas.microsoft.com/office/powerpoint/2010/main" val="94464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54A44D-4A55-57A0-21FA-92FF94C8D9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34124" y="2453249"/>
            <a:ext cx="5526899" cy="4145175"/>
          </a:xfrm>
          <a:prstGeom prst="rect">
            <a:avLst/>
          </a:prstGeom>
        </p:spPr>
      </p:pic>
      <p:pic>
        <p:nvPicPr>
          <p:cNvPr id="5" name="図 4">
            <a:extLst>
              <a:ext uri="{FF2B5EF4-FFF2-40B4-BE49-F238E27FC236}">
                <a16:creationId xmlns:a16="http://schemas.microsoft.com/office/drawing/2014/main" id="{39DE423F-A4AB-EF1C-C928-2F084F081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a:fillRect/>
          </a:stretch>
        </p:blipFill>
        <p:spPr>
          <a:xfrm>
            <a:off x="330977" y="2453248"/>
            <a:ext cx="5526900" cy="4145175"/>
          </a:xfrm>
          <a:prstGeom prst="rect">
            <a:avLst/>
          </a:prstGeom>
        </p:spPr>
      </p:pic>
      <p:sp>
        <p:nvSpPr>
          <p:cNvPr id="6" name="テキスト ボックス 5">
            <a:extLst>
              <a:ext uri="{FF2B5EF4-FFF2-40B4-BE49-F238E27FC236}">
                <a16:creationId xmlns:a16="http://schemas.microsoft.com/office/drawing/2014/main" id="{07167AA3-778E-30CE-4144-462B431426AB}"/>
              </a:ext>
            </a:extLst>
          </p:cNvPr>
          <p:cNvSpPr txBox="1"/>
          <p:nvPr/>
        </p:nvSpPr>
        <p:spPr>
          <a:xfrm>
            <a:off x="495300" y="419100"/>
            <a:ext cx="5838824" cy="523220"/>
          </a:xfrm>
          <a:prstGeom prst="rect">
            <a:avLst/>
          </a:prstGeom>
          <a:noFill/>
        </p:spPr>
        <p:txBody>
          <a:bodyPr wrap="square" rtlCol="0">
            <a:spAutoFit/>
          </a:bodyPr>
          <a:lstStyle/>
          <a:p>
            <a:r>
              <a:rPr kumimoji="1" lang="en-US" altLang="ja-JP" sz="2800" dirty="0"/>
              <a:t>4</a:t>
            </a:r>
            <a:r>
              <a:rPr kumimoji="1" lang="ja-JP" altLang="en-US" sz="2800" dirty="0"/>
              <a:t>月</a:t>
            </a:r>
            <a:r>
              <a:rPr kumimoji="1" lang="en-US" altLang="ja-JP" sz="2800" dirty="0"/>
              <a:t>23</a:t>
            </a:r>
            <a:r>
              <a:rPr kumimoji="1" lang="ja-JP" altLang="en-US" sz="2800" dirty="0"/>
              <a:t>日　</a:t>
            </a:r>
          </a:p>
        </p:txBody>
      </p:sp>
      <p:sp>
        <p:nvSpPr>
          <p:cNvPr id="7" name="テキスト ボックス 6">
            <a:extLst>
              <a:ext uri="{FF2B5EF4-FFF2-40B4-BE49-F238E27FC236}">
                <a16:creationId xmlns:a16="http://schemas.microsoft.com/office/drawing/2014/main" id="{2181DF6A-C80D-355D-0E8C-3C1F3ABA8179}"/>
              </a:ext>
            </a:extLst>
          </p:cNvPr>
          <p:cNvSpPr txBox="1"/>
          <p:nvPr/>
        </p:nvSpPr>
        <p:spPr>
          <a:xfrm>
            <a:off x="838199" y="1061710"/>
            <a:ext cx="8791575" cy="646331"/>
          </a:xfrm>
          <a:prstGeom prst="rect">
            <a:avLst/>
          </a:prstGeom>
          <a:noFill/>
        </p:spPr>
        <p:txBody>
          <a:bodyPr wrap="square" rtlCol="0">
            <a:spAutoFit/>
          </a:bodyPr>
          <a:lstStyle/>
          <a:p>
            <a:r>
              <a:rPr kumimoji="1" lang="ja-JP" altLang="en-US" dirty="0"/>
              <a:t>お部屋にカタツムリがやってきました。クラス担任が連れてきました。</a:t>
            </a:r>
            <a:endParaRPr kumimoji="1" lang="en-US" altLang="ja-JP" dirty="0"/>
          </a:p>
          <a:p>
            <a:r>
              <a:rPr kumimoji="1" lang="ja-JP" altLang="en-US" dirty="0"/>
              <a:t>興味津々で回りに集まる子ども達、じっくり観察していました。</a:t>
            </a:r>
            <a:endParaRPr kumimoji="1" lang="en-US" altLang="ja-JP" dirty="0"/>
          </a:p>
        </p:txBody>
      </p:sp>
      <p:sp>
        <p:nvSpPr>
          <p:cNvPr id="8" name="吹き出し: 円形 7">
            <a:extLst>
              <a:ext uri="{FF2B5EF4-FFF2-40B4-BE49-F238E27FC236}">
                <a16:creationId xmlns:a16="http://schemas.microsoft.com/office/drawing/2014/main" id="{5AD8FFA2-89DB-6A25-D306-D5856537F19E}"/>
              </a:ext>
            </a:extLst>
          </p:cNvPr>
          <p:cNvSpPr/>
          <p:nvPr/>
        </p:nvSpPr>
        <p:spPr>
          <a:xfrm>
            <a:off x="9097573" y="1061710"/>
            <a:ext cx="2962275" cy="1571625"/>
          </a:xfrm>
          <a:prstGeom prst="wedgeEllipseCallout">
            <a:avLst>
              <a:gd name="adj1" fmla="val -13949"/>
              <a:gd name="adj2" fmla="val 10553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カタツムリが</a:t>
            </a:r>
            <a:endParaRPr kumimoji="1" lang="en-US" altLang="ja-JP" dirty="0"/>
          </a:p>
          <a:p>
            <a:pPr algn="ctr"/>
            <a:r>
              <a:rPr kumimoji="1" lang="ja-JP" altLang="en-US" dirty="0"/>
              <a:t>落ちちゃうよ～！</a:t>
            </a:r>
          </a:p>
        </p:txBody>
      </p:sp>
      <p:sp>
        <p:nvSpPr>
          <p:cNvPr id="9" name="思考の吹き出し: 雲形 8">
            <a:extLst>
              <a:ext uri="{FF2B5EF4-FFF2-40B4-BE49-F238E27FC236}">
                <a16:creationId xmlns:a16="http://schemas.microsoft.com/office/drawing/2014/main" id="{2BA154D1-EEA7-2E74-17FD-E2D51858FCCA}"/>
              </a:ext>
            </a:extLst>
          </p:cNvPr>
          <p:cNvSpPr/>
          <p:nvPr/>
        </p:nvSpPr>
        <p:spPr>
          <a:xfrm>
            <a:off x="5343524" y="4791075"/>
            <a:ext cx="2486026" cy="1943100"/>
          </a:xfrm>
          <a:prstGeom prst="cloudCallout">
            <a:avLst>
              <a:gd name="adj1" fmla="val 44684"/>
              <a:gd name="adj2" fmla="val -6397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t>助けたいけど</a:t>
            </a:r>
            <a:endParaRPr kumimoji="1" lang="en-US" altLang="ja-JP" dirty="0"/>
          </a:p>
          <a:p>
            <a:pPr algn="ctr"/>
            <a:r>
              <a:rPr lang="ja-JP" altLang="en-US" dirty="0"/>
              <a:t>触れない子どもたち</a:t>
            </a:r>
            <a:r>
              <a:rPr lang="en-US" altLang="ja-JP" dirty="0"/>
              <a:t>(</a:t>
            </a:r>
            <a:r>
              <a:rPr lang="ja-JP" altLang="en-US" dirty="0"/>
              <a:t>笑</a:t>
            </a:r>
            <a:r>
              <a:rPr lang="en-US" altLang="ja-JP" dirty="0"/>
              <a:t>)</a:t>
            </a:r>
            <a:endParaRPr kumimoji="1" lang="ja-JP" altLang="en-US" dirty="0"/>
          </a:p>
        </p:txBody>
      </p:sp>
      <p:sp>
        <p:nvSpPr>
          <p:cNvPr id="10" name="吹き出し: 円形 9">
            <a:extLst>
              <a:ext uri="{FF2B5EF4-FFF2-40B4-BE49-F238E27FC236}">
                <a16:creationId xmlns:a16="http://schemas.microsoft.com/office/drawing/2014/main" id="{BB2EC22D-4337-E769-4483-A48CAD3C3EDB}"/>
              </a:ext>
            </a:extLst>
          </p:cNvPr>
          <p:cNvSpPr/>
          <p:nvPr/>
        </p:nvSpPr>
        <p:spPr>
          <a:xfrm>
            <a:off x="571500" y="4810125"/>
            <a:ext cx="3228975" cy="1628775"/>
          </a:xfrm>
          <a:prstGeom prst="wedgeEllipseCallout">
            <a:avLst>
              <a:gd name="adj1" fmla="val 47042"/>
              <a:gd name="adj2" fmla="val -6206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こんなに細いところ歩けるの！？</a:t>
            </a:r>
          </a:p>
        </p:txBody>
      </p:sp>
    </p:spTree>
    <p:extLst>
      <p:ext uri="{BB962C8B-B14F-4D97-AF65-F5344CB8AC3E}">
        <p14:creationId xmlns:p14="http://schemas.microsoft.com/office/powerpoint/2010/main" val="413633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055ABAB-5422-D6F5-7C59-9644B2EB3F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53032" y="1702824"/>
            <a:ext cx="6771968" cy="5078976"/>
          </a:xfrm>
          <a:prstGeom prst="rect">
            <a:avLst/>
          </a:prstGeom>
        </p:spPr>
      </p:pic>
      <p:sp>
        <p:nvSpPr>
          <p:cNvPr id="7" name="テキスト ボックス 6">
            <a:extLst>
              <a:ext uri="{FF2B5EF4-FFF2-40B4-BE49-F238E27FC236}">
                <a16:creationId xmlns:a16="http://schemas.microsoft.com/office/drawing/2014/main" id="{04125C6B-2BF5-55F3-E9E7-9207A2E03CE0}"/>
              </a:ext>
            </a:extLst>
          </p:cNvPr>
          <p:cNvSpPr txBox="1"/>
          <p:nvPr/>
        </p:nvSpPr>
        <p:spPr>
          <a:xfrm>
            <a:off x="590550" y="28131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28</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　</a:t>
            </a:r>
          </a:p>
        </p:txBody>
      </p:sp>
      <p:sp>
        <p:nvSpPr>
          <p:cNvPr id="9" name="テキスト ボックス 8">
            <a:extLst>
              <a:ext uri="{FF2B5EF4-FFF2-40B4-BE49-F238E27FC236}">
                <a16:creationId xmlns:a16="http://schemas.microsoft.com/office/drawing/2014/main" id="{970873F7-294F-DC62-6C56-F36FBF69C5D2}"/>
              </a:ext>
            </a:extLst>
          </p:cNvPr>
          <p:cNvSpPr txBox="1"/>
          <p:nvPr/>
        </p:nvSpPr>
        <p:spPr>
          <a:xfrm>
            <a:off x="1200149" y="804535"/>
            <a:ext cx="9324975" cy="923330"/>
          </a:xfrm>
          <a:prstGeom prst="rect">
            <a:avLst/>
          </a:prstGeom>
          <a:noFill/>
        </p:spPr>
        <p:txBody>
          <a:bodyPr wrap="square">
            <a:spAutoFit/>
          </a:bodyPr>
          <a:lstStyle/>
          <a:p>
            <a:r>
              <a:rPr lang="ja-JP" altLang="en-US" dirty="0"/>
              <a:t>小さなカタツムリが</a:t>
            </a:r>
            <a:r>
              <a:rPr lang="en-US" altLang="ja-JP" dirty="0"/>
              <a:t>2</a:t>
            </a:r>
            <a:r>
              <a:rPr lang="ja-JP" altLang="en-US" dirty="0"/>
              <a:t>匹仲間入り！</a:t>
            </a:r>
            <a:endParaRPr lang="en-US" altLang="ja-JP" dirty="0"/>
          </a:p>
          <a:p>
            <a:r>
              <a:rPr kumimoji="1" lang="ja-JP" altLang="en-US" dirty="0"/>
              <a:t>名前をつけたいと子ども達からの提案で名前を募集したところ、左から「ぐるちゃん」「てんてん」「うずちゃん」です。模様や見た目から名前を決めました。</a:t>
            </a:r>
            <a:endParaRPr kumimoji="1" lang="en-US" altLang="ja-JP" dirty="0"/>
          </a:p>
        </p:txBody>
      </p:sp>
    </p:spTree>
    <p:extLst>
      <p:ext uri="{BB962C8B-B14F-4D97-AF65-F5344CB8AC3E}">
        <p14:creationId xmlns:p14="http://schemas.microsoft.com/office/powerpoint/2010/main" val="138920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94F842B-EDB1-02BC-5B68-47CEBC770CD7}"/>
              </a:ext>
            </a:extLst>
          </p:cNvPr>
          <p:cNvSpPr txBox="1"/>
          <p:nvPr/>
        </p:nvSpPr>
        <p:spPr>
          <a:xfrm>
            <a:off x="638175" y="367040"/>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　</a:t>
            </a:r>
          </a:p>
        </p:txBody>
      </p:sp>
      <p:pic>
        <p:nvPicPr>
          <p:cNvPr id="21" name="図 20">
            <a:extLst>
              <a:ext uri="{FF2B5EF4-FFF2-40B4-BE49-F238E27FC236}">
                <a16:creationId xmlns:a16="http://schemas.microsoft.com/office/drawing/2014/main" id="{07D979D8-258D-ABF7-FA9C-7DC08AC5D90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705" y="2564071"/>
            <a:ext cx="5462241" cy="4096681"/>
          </a:xfrm>
          <a:prstGeom prst="rect">
            <a:avLst/>
          </a:prstGeom>
        </p:spPr>
      </p:pic>
      <p:pic>
        <p:nvPicPr>
          <p:cNvPr id="25" name="図 24">
            <a:extLst>
              <a:ext uri="{FF2B5EF4-FFF2-40B4-BE49-F238E27FC236}">
                <a16:creationId xmlns:a16="http://schemas.microsoft.com/office/drawing/2014/main" id="{192205F9-D60E-8F11-9E94-6EC5A2E185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25055" y="2564071"/>
            <a:ext cx="5462240" cy="4096680"/>
          </a:xfrm>
          <a:prstGeom prst="rect">
            <a:avLst/>
          </a:prstGeom>
        </p:spPr>
      </p:pic>
      <p:sp>
        <p:nvSpPr>
          <p:cNvPr id="27" name="テキスト ボックス 26">
            <a:extLst>
              <a:ext uri="{FF2B5EF4-FFF2-40B4-BE49-F238E27FC236}">
                <a16:creationId xmlns:a16="http://schemas.microsoft.com/office/drawing/2014/main" id="{5F646A6F-BE35-4885-C2B3-EDC7DC033B91}"/>
              </a:ext>
            </a:extLst>
          </p:cNvPr>
          <p:cNvSpPr txBox="1"/>
          <p:nvPr/>
        </p:nvSpPr>
        <p:spPr>
          <a:xfrm>
            <a:off x="852298" y="838128"/>
            <a:ext cx="4614703" cy="1754326"/>
          </a:xfrm>
          <a:prstGeom prst="rect">
            <a:avLst/>
          </a:prstGeom>
          <a:noFill/>
        </p:spPr>
        <p:txBody>
          <a:bodyPr wrap="square">
            <a:spAutoFit/>
          </a:bodyPr>
          <a:lstStyle/>
          <a:p>
            <a:r>
              <a:rPr lang="ja-JP" altLang="en-US" dirty="0"/>
              <a:t>「みんな大きくなった気がする！」という子どもたちの声から、大きさをはかってみました。子どもの「お姉さんになった」という発言から、性別の見分けがつかない中で女の子だと思っているのね、と微笑ましいワンシーンでした。</a:t>
            </a:r>
            <a:endParaRPr lang="en-US" altLang="ja-JP" dirty="0"/>
          </a:p>
        </p:txBody>
      </p:sp>
      <p:sp>
        <p:nvSpPr>
          <p:cNvPr id="28" name="吹き出し: 円形 27">
            <a:extLst>
              <a:ext uri="{FF2B5EF4-FFF2-40B4-BE49-F238E27FC236}">
                <a16:creationId xmlns:a16="http://schemas.microsoft.com/office/drawing/2014/main" id="{57A3B284-3470-D6F8-74A4-C1AD149C1FDD}"/>
              </a:ext>
            </a:extLst>
          </p:cNvPr>
          <p:cNvSpPr/>
          <p:nvPr/>
        </p:nvSpPr>
        <p:spPr>
          <a:xfrm>
            <a:off x="3150913" y="3200936"/>
            <a:ext cx="3274142" cy="1921632"/>
          </a:xfrm>
          <a:prstGeom prst="wedgeEllipseCallout">
            <a:avLst>
              <a:gd name="adj1" fmla="val -54112"/>
              <a:gd name="adj2" fmla="val -110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大きくなったってことは、ご飯を沢山食べた証拠だね！</a:t>
            </a:r>
          </a:p>
        </p:txBody>
      </p:sp>
      <p:sp>
        <p:nvSpPr>
          <p:cNvPr id="35" name="吹き出し: 円形 34">
            <a:extLst>
              <a:ext uri="{FF2B5EF4-FFF2-40B4-BE49-F238E27FC236}">
                <a16:creationId xmlns:a16="http://schemas.microsoft.com/office/drawing/2014/main" id="{51164B1C-AEEF-1E6D-CF31-CA9A44EB15A2}"/>
              </a:ext>
            </a:extLst>
          </p:cNvPr>
          <p:cNvSpPr/>
          <p:nvPr/>
        </p:nvSpPr>
        <p:spPr>
          <a:xfrm>
            <a:off x="6259542" y="2736556"/>
            <a:ext cx="3626305" cy="1608018"/>
          </a:xfrm>
          <a:prstGeom prst="wedgeEllipseCallout">
            <a:avLst>
              <a:gd name="adj1" fmla="val 36493"/>
              <a:gd name="adj2" fmla="val 10033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赤ちゃんが</a:t>
            </a:r>
            <a:endParaRPr kumimoji="1" lang="en-US" altLang="ja-JP" dirty="0"/>
          </a:p>
          <a:p>
            <a:pPr algn="ctr"/>
            <a:r>
              <a:rPr kumimoji="1" lang="ja-JP" altLang="en-US" dirty="0"/>
              <a:t>小さいうんちしたよ！</a:t>
            </a:r>
          </a:p>
        </p:txBody>
      </p:sp>
      <p:sp>
        <p:nvSpPr>
          <p:cNvPr id="37" name="テキスト ボックス 36">
            <a:extLst>
              <a:ext uri="{FF2B5EF4-FFF2-40B4-BE49-F238E27FC236}">
                <a16:creationId xmlns:a16="http://schemas.microsoft.com/office/drawing/2014/main" id="{C5AFBF48-87A8-4569-1865-9DE3E36C18D4}"/>
              </a:ext>
            </a:extLst>
          </p:cNvPr>
          <p:cNvSpPr txBox="1"/>
          <p:nvPr/>
        </p:nvSpPr>
        <p:spPr>
          <a:xfrm>
            <a:off x="6898301" y="1317758"/>
            <a:ext cx="4441401" cy="646331"/>
          </a:xfrm>
          <a:prstGeom prst="rect">
            <a:avLst/>
          </a:prstGeom>
          <a:noFill/>
        </p:spPr>
        <p:txBody>
          <a:bodyPr wrap="square">
            <a:spAutoFit/>
          </a:bodyPr>
          <a:lstStyle/>
          <a:p>
            <a:r>
              <a:rPr kumimoji="1" lang="ja-JP" altLang="en-US" dirty="0"/>
              <a:t>葉っぱに小さなうんちが付いているのを年長児が</a:t>
            </a:r>
            <a:r>
              <a:rPr lang="ja-JP" altLang="en-US" dirty="0"/>
              <a:t>発見！</a:t>
            </a:r>
            <a:endParaRPr kumimoji="1" lang="en-US" altLang="ja-JP" dirty="0"/>
          </a:p>
        </p:txBody>
      </p:sp>
      <p:sp>
        <p:nvSpPr>
          <p:cNvPr id="38" name="吹き出し: 円形 37">
            <a:extLst>
              <a:ext uri="{FF2B5EF4-FFF2-40B4-BE49-F238E27FC236}">
                <a16:creationId xmlns:a16="http://schemas.microsoft.com/office/drawing/2014/main" id="{04C35164-5925-0D7B-EA85-55A5ADA2CB71}"/>
              </a:ext>
            </a:extLst>
          </p:cNvPr>
          <p:cNvSpPr/>
          <p:nvPr/>
        </p:nvSpPr>
        <p:spPr>
          <a:xfrm>
            <a:off x="221533" y="4739119"/>
            <a:ext cx="3274142" cy="1921632"/>
          </a:xfrm>
          <a:prstGeom prst="wedgeEllipseCallout">
            <a:avLst>
              <a:gd name="adj1" fmla="val 25018"/>
              <a:gd name="adj2" fmla="val -8393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てんてん大きくなって、お姉さんになった</a:t>
            </a:r>
            <a:r>
              <a:rPr lang="ja-JP" altLang="en-US" dirty="0"/>
              <a:t>！</a:t>
            </a:r>
            <a:endParaRPr kumimoji="1" lang="ja-JP" altLang="en-US" dirty="0"/>
          </a:p>
        </p:txBody>
      </p:sp>
    </p:spTree>
    <p:extLst>
      <p:ext uri="{BB962C8B-B14F-4D97-AF65-F5344CB8AC3E}">
        <p14:creationId xmlns:p14="http://schemas.microsoft.com/office/powerpoint/2010/main" val="174643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B9A401-6C3D-083A-C855-ABB546D442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86525" y="2164359"/>
            <a:ext cx="5350497" cy="4012873"/>
          </a:xfrm>
          <a:prstGeom prst="rect">
            <a:avLst/>
          </a:prstGeom>
        </p:spPr>
      </p:pic>
      <p:pic>
        <p:nvPicPr>
          <p:cNvPr id="6" name="図 5">
            <a:extLst>
              <a:ext uri="{FF2B5EF4-FFF2-40B4-BE49-F238E27FC236}">
                <a16:creationId xmlns:a16="http://schemas.microsoft.com/office/drawing/2014/main" id="{8CCA45B9-F84B-6E67-14D7-3A7194AB9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4979" y="2164359"/>
            <a:ext cx="5350497" cy="4012873"/>
          </a:xfrm>
          <a:prstGeom prst="rect">
            <a:avLst/>
          </a:prstGeom>
        </p:spPr>
      </p:pic>
      <p:sp>
        <p:nvSpPr>
          <p:cNvPr id="8" name="テキスト ボックス 7">
            <a:extLst>
              <a:ext uri="{FF2B5EF4-FFF2-40B4-BE49-F238E27FC236}">
                <a16:creationId xmlns:a16="http://schemas.microsoft.com/office/drawing/2014/main" id="{0235C34D-637E-292B-1F37-99C8821CCE59}"/>
              </a:ext>
            </a:extLst>
          </p:cNvPr>
          <p:cNvSpPr txBox="1"/>
          <p:nvPr/>
        </p:nvSpPr>
        <p:spPr>
          <a:xfrm>
            <a:off x="619125" y="295333"/>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lang="en-US" altLang="ja-JP" sz="2800" dirty="0">
                <a:solidFill>
                  <a:prstClr val="black"/>
                </a:solidFill>
                <a:latin typeface="游ゴシック" panose="020F0502020204030204"/>
                <a:ea typeface="游ゴシック" panose="020B0400000000000000" pitchFamily="50" charset="-128"/>
              </a:rPr>
              <a:t>20</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　</a:t>
            </a:r>
          </a:p>
        </p:txBody>
      </p:sp>
      <p:sp>
        <p:nvSpPr>
          <p:cNvPr id="10" name="テキスト ボックス 9">
            <a:extLst>
              <a:ext uri="{FF2B5EF4-FFF2-40B4-BE49-F238E27FC236}">
                <a16:creationId xmlns:a16="http://schemas.microsoft.com/office/drawing/2014/main" id="{3A3C6CC4-E337-8482-B956-CC9503B885B2}"/>
              </a:ext>
            </a:extLst>
          </p:cNvPr>
          <p:cNvSpPr txBox="1"/>
          <p:nvPr/>
        </p:nvSpPr>
        <p:spPr>
          <a:xfrm>
            <a:off x="1162051" y="891291"/>
            <a:ext cx="10201275" cy="1200329"/>
          </a:xfrm>
          <a:prstGeom prst="rect">
            <a:avLst/>
          </a:prstGeom>
          <a:noFill/>
        </p:spPr>
        <p:txBody>
          <a:bodyPr wrap="square">
            <a:spAutoFit/>
          </a:bodyPr>
          <a:lstStyle/>
          <a:p>
            <a:r>
              <a:rPr lang="ja-JP" altLang="en-US" dirty="0"/>
              <a:t>方眼紙を使用してカタツムリの大きさを測るのが日課のようになっていきました。</a:t>
            </a:r>
            <a:endParaRPr lang="en-US" altLang="ja-JP" dirty="0"/>
          </a:p>
          <a:p>
            <a:r>
              <a:rPr lang="ja-JP" altLang="en-US" dirty="0"/>
              <a:t>「この前と大きさ全然違うね！」と驚きと喜びに満ちている表情をしていました。</a:t>
            </a:r>
            <a:endParaRPr lang="en-US" altLang="ja-JP" dirty="0"/>
          </a:p>
          <a:p>
            <a:r>
              <a:rPr kumimoji="1" lang="ja-JP" altLang="en-US" dirty="0"/>
              <a:t>写真にはありませんが、年長児</a:t>
            </a:r>
            <a:r>
              <a:rPr kumimoji="1" lang="en-US" altLang="ja-JP" dirty="0"/>
              <a:t>Y</a:t>
            </a:r>
            <a:r>
              <a:rPr kumimoji="1" lang="ja-JP" altLang="en-US" dirty="0"/>
              <a:t>が餌のキャベツが腐っていることに気が付き、同学年の</a:t>
            </a:r>
            <a:r>
              <a:rPr kumimoji="1" lang="en-US" altLang="ja-JP" dirty="0"/>
              <a:t>R</a:t>
            </a:r>
            <a:r>
              <a:rPr kumimoji="1" lang="ja-JP" altLang="en-US" dirty="0"/>
              <a:t>と一緒に餌の交換や掃除をしてくれました。子どもが自ら気づいたのは初めてでした。</a:t>
            </a:r>
            <a:endParaRPr kumimoji="1" lang="en-US" altLang="ja-JP" dirty="0"/>
          </a:p>
        </p:txBody>
      </p:sp>
      <p:sp>
        <p:nvSpPr>
          <p:cNvPr id="11" name="矢印: 右 10">
            <a:extLst>
              <a:ext uri="{FF2B5EF4-FFF2-40B4-BE49-F238E27FC236}">
                <a16:creationId xmlns:a16="http://schemas.microsoft.com/office/drawing/2014/main" id="{9D76E286-7E35-9FE3-4641-053F707C7EC2}"/>
              </a:ext>
            </a:extLst>
          </p:cNvPr>
          <p:cNvSpPr/>
          <p:nvPr/>
        </p:nvSpPr>
        <p:spPr>
          <a:xfrm>
            <a:off x="5757862" y="3819525"/>
            <a:ext cx="676275" cy="438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E61D30C-A300-8A21-7FEA-55B897F601B3}"/>
              </a:ext>
            </a:extLst>
          </p:cNvPr>
          <p:cNvSpPr txBox="1"/>
          <p:nvPr/>
        </p:nvSpPr>
        <p:spPr>
          <a:xfrm>
            <a:off x="6610350" y="228156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lang="en-US" altLang="ja-JP" sz="2800" dirty="0">
                <a:solidFill>
                  <a:prstClr val="black"/>
                </a:solidFill>
                <a:latin typeface="游ゴシック" panose="020F0502020204030204"/>
                <a:ea typeface="游ゴシック" panose="020B0400000000000000" pitchFamily="50" charset="-128"/>
              </a:rPr>
              <a:t>20</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　</a:t>
            </a:r>
          </a:p>
        </p:txBody>
      </p:sp>
      <p:sp>
        <p:nvSpPr>
          <p:cNvPr id="15" name="テキスト ボックス 14">
            <a:extLst>
              <a:ext uri="{FF2B5EF4-FFF2-40B4-BE49-F238E27FC236}">
                <a16:creationId xmlns:a16="http://schemas.microsoft.com/office/drawing/2014/main" id="{B36305DC-4309-9E3C-F0BD-0AEE6EA3FFC5}"/>
              </a:ext>
            </a:extLst>
          </p:cNvPr>
          <p:cNvSpPr txBox="1"/>
          <p:nvPr/>
        </p:nvSpPr>
        <p:spPr>
          <a:xfrm>
            <a:off x="452438" y="228156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　</a:t>
            </a:r>
          </a:p>
        </p:txBody>
      </p:sp>
    </p:spTree>
    <p:extLst>
      <p:ext uri="{BB962C8B-B14F-4D97-AF65-F5344CB8AC3E}">
        <p14:creationId xmlns:p14="http://schemas.microsoft.com/office/powerpoint/2010/main" val="17850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8B3D9E-6DB0-85BC-D6A3-0284CB9E17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373" y="2438398"/>
            <a:ext cx="5562602" cy="4171952"/>
          </a:xfrm>
          <a:prstGeom prst="rect">
            <a:avLst/>
          </a:prstGeom>
        </p:spPr>
      </p:pic>
      <p:pic>
        <p:nvPicPr>
          <p:cNvPr id="7" name="図 6">
            <a:extLst>
              <a:ext uri="{FF2B5EF4-FFF2-40B4-BE49-F238E27FC236}">
                <a16:creationId xmlns:a16="http://schemas.microsoft.com/office/drawing/2014/main" id="{200A83BE-2CE1-B0CC-058B-F44B0E21B7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6025" y="80925"/>
            <a:ext cx="5334000" cy="4000500"/>
          </a:xfrm>
          <a:prstGeom prst="rect">
            <a:avLst/>
          </a:prstGeom>
        </p:spPr>
      </p:pic>
      <p:pic>
        <p:nvPicPr>
          <p:cNvPr id="11" name="図 10">
            <a:extLst>
              <a:ext uri="{FF2B5EF4-FFF2-40B4-BE49-F238E27FC236}">
                <a16:creationId xmlns:a16="http://schemas.microsoft.com/office/drawing/2014/main" id="{B6701AE3-0F6C-1497-D8A6-B638FB782D4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296025" y="4210050"/>
            <a:ext cx="5334000" cy="2400300"/>
          </a:xfrm>
          <a:prstGeom prst="rect">
            <a:avLst/>
          </a:prstGeom>
        </p:spPr>
      </p:pic>
      <p:sp>
        <p:nvSpPr>
          <p:cNvPr id="14" name="テキスト ボックス 13">
            <a:extLst>
              <a:ext uri="{FF2B5EF4-FFF2-40B4-BE49-F238E27FC236}">
                <a16:creationId xmlns:a16="http://schemas.microsoft.com/office/drawing/2014/main" id="{5954BFB1-96C1-F9C6-7D0E-83AD34E58AA5}"/>
              </a:ext>
            </a:extLst>
          </p:cNvPr>
          <p:cNvSpPr txBox="1"/>
          <p:nvPr/>
        </p:nvSpPr>
        <p:spPr>
          <a:xfrm>
            <a:off x="333373" y="247650"/>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　</a:t>
            </a:r>
          </a:p>
        </p:txBody>
      </p:sp>
      <p:sp>
        <p:nvSpPr>
          <p:cNvPr id="15" name="テキスト ボックス 14">
            <a:extLst>
              <a:ext uri="{FF2B5EF4-FFF2-40B4-BE49-F238E27FC236}">
                <a16:creationId xmlns:a16="http://schemas.microsoft.com/office/drawing/2014/main" id="{D9647E71-FADC-7305-2885-F63733751F48}"/>
              </a:ext>
            </a:extLst>
          </p:cNvPr>
          <p:cNvSpPr txBox="1"/>
          <p:nvPr/>
        </p:nvSpPr>
        <p:spPr>
          <a:xfrm>
            <a:off x="561975" y="789265"/>
            <a:ext cx="5334000" cy="1477328"/>
          </a:xfrm>
          <a:prstGeom prst="rect">
            <a:avLst/>
          </a:prstGeom>
          <a:noFill/>
        </p:spPr>
        <p:txBody>
          <a:bodyPr wrap="square">
            <a:spAutoFit/>
          </a:bodyPr>
          <a:lstStyle/>
          <a:p>
            <a:r>
              <a:rPr lang="ja-JP" altLang="en-US" dirty="0"/>
              <a:t>うんちが緑色なことに気付いた</a:t>
            </a:r>
            <a:r>
              <a:rPr lang="en-US" altLang="ja-JP" dirty="0"/>
              <a:t>R</a:t>
            </a:r>
            <a:r>
              <a:rPr lang="ja-JP" altLang="en-US" dirty="0"/>
              <a:t>くん。</a:t>
            </a:r>
            <a:endParaRPr lang="en-US" altLang="ja-JP" dirty="0"/>
          </a:p>
          <a:p>
            <a:r>
              <a:rPr kumimoji="1" lang="en-US" altLang="ja-JP" dirty="0"/>
              <a:t>R</a:t>
            </a:r>
            <a:r>
              <a:rPr kumimoji="1" lang="ja-JP" altLang="en-US" dirty="0"/>
              <a:t>：緑色のうんちしてるよ</a:t>
            </a:r>
            <a:endParaRPr kumimoji="1" lang="en-US" altLang="ja-JP" dirty="0"/>
          </a:p>
          <a:p>
            <a:r>
              <a:rPr lang="ja-JP" altLang="en-US" dirty="0"/>
              <a:t>担任：なんで緑色なんだろう？</a:t>
            </a:r>
            <a:endParaRPr lang="en-US" altLang="ja-JP" dirty="0"/>
          </a:p>
          <a:p>
            <a:r>
              <a:rPr lang="en-US" altLang="ja-JP" dirty="0"/>
              <a:t>R</a:t>
            </a:r>
            <a:r>
              <a:rPr lang="ja-JP" altLang="en-US" dirty="0"/>
              <a:t>：きゅうり食べたからじゃない？</a:t>
            </a:r>
            <a:endParaRPr lang="en-US" altLang="ja-JP" dirty="0"/>
          </a:p>
          <a:p>
            <a:r>
              <a:rPr lang="ja-JP" altLang="en-US" dirty="0"/>
              <a:t>担任：違う色の野菜食べたら違う色になるかな？</a:t>
            </a:r>
            <a:endParaRPr lang="en-US" altLang="ja-JP" dirty="0"/>
          </a:p>
        </p:txBody>
      </p:sp>
    </p:spTree>
    <p:extLst>
      <p:ext uri="{BB962C8B-B14F-4D97-AF65-F5344CB8AC3E}">
        <p14:creationId xmlns:p14="http://schemas.microsoft.com/office/powerpoint/2010/main" val="53175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141C541-C2D6-4B70-E133-616E8C911FC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455069" y="2118604"/>
            <a:ext cx="7281862" cy="4510795"/>
          </a:xfrm>
          <a:prstGeom prst="rect">
            <a:avLst/>
          </a:prstGeom>
        </p:spPr>
      </p:pic>
      <p:sp>
        <p:nvSpPr>
          <p:cNvPr id="10" name="テキスト ボックス 9">
            <a:extLst>
              <a:ext uri="{FF2B5EF4-FFF2-40B4-BE49-F238E27FC236}">
                <a16:creationId xmlns:a16="http://schemas.microsoft.com/office/drawing/2014/main" id="{DF51DDF9-A2EE-08AD-C139-659DA45E02F5}"/>
              </a:ext>
            </a:extLst>
          </p:cNvPr>
          <p:cNvSpPr txBox="1"/>
          <p:nvPr/>
        </p:nvSpPr>
        <p:spPr>
          <a:xfrm>
            <a:off x="400050" y="228601"/>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lang="en-US" altLang="ja-JP" sz="2800" dirty="0">
                <a:solidFill>
                  <a:prstClr val="black"/>
                </a:solidFill>
                <a:latin typeface="游ゴシック" panose="020F0502020204030204"/>
                <a:ea typeface="游ゴシック" panose="020B0400000000000000" pitchFamily="50" charset="-128"/>
              </a:rPr>
              <a:t>5</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p>
        </p:txBody>
      </p:sp>
      <p:sp>
        <p:nvSpPr>
          <p:cNvPr id="15" name="テキスト ボックス 14">
            <a:extLst>
              <a:ext uri="{FF2B5EF4-FFF2-40B4-BE49-F238E27FC236}">
                <a16:creationId xmlns:a16="http://schemas.microsoft.com/office/drawing/2014/main" id="{13F4D392-E44A-5C17-0645-8BCDD6E068D8}"/>
              </a:ext>
            </a:extLst>
          </p:cNvPr>
          <p:cNvSpPr txBox="1"/>
          <p:nvPr/>
        </p:nvSpPr>
        <p:spPr>
          <a:xfrm>
            <a:off x="657225" y="847071"/>
            <a:ext cx="1087755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なんだか元気のない様子のうずちゃん。殻を強くする成分が必要なのでは</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？という担任の知恵で卵の殻やコンクリートを用意しましたが、それでも回復せず</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F0502020204030204"/>
                <a:ea typeface="游ゴシック" panose="020B0400000000000000" pitchFamily="50" charset="-128"/>
              </a:rPr>
              <a:t>子どもたちがうずちゃんを見ながら「逃がしてあげた方が良いんじゃない？」「急にいなくなったら花組さん（年少）がビックリするよ」といった会話をしていました。</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680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9198E1-4BC5-442E-AE85-29B5572790BE}"/>
              </a:ext>
            </a:extLst>
          </p:cNvPr>
          <p:cNvSpPr txBox="1"/>
          <p:nvPr/>
        </p:nvSpPr>
        <p:spPr>
          <a:xfrm>
            <a:off x="801393" y="789920"/>
            <a:ext cx="10589214" cy="2031325"/>
          </a:xfrm>
          <a:prstGeom prst="rect">
            <a:avLst/>
          </a:prstGeom>
          <a:noFill/>
        </p:spPr>
        <p:txBody>
          <a:bodyPr wrap="square">
            <a:spAutoFit/>
          </a:bodyPr>
          <a:lstStyle/>
          <a:p>
            <a:r>
              <a:rPr lang="ja-JP" altLang="en-US" dirty="0"/>
              <a:t>　担任からぐるちゃんの状態を伝え、朝の会でぐるちゃんをどうするかグループの子ども達全員で相談をしました。</a:t>
            </a:r>
            <a:endParaRPr lang="en-US" altLang="ja-JP" dirty="0"/>
          </a:p>
          <a:p>
            <a:r>
              <a:rPr kumimoji="1" lang="ja-JP" altLang="en-US" dirty="0"/>
              <a:t>子ども「外に返してあげたい」</a:t>
            </a:r>
            <a:endParaRPr kumimoji="1" lang="en-US" altLang="ja-JP" dirty="0"/>
          </a:p>
          <a:p>
            <a:r>
              <a:rPr kumimoji="1" lang="ja-JP" altLang="en-US" dirty="0"/>
              <a:t>保育士「どこに返すのがいい？園庭かな？どんなところが良いと思う？」</a:t>
            </a:r>
            <a:endParaRPr kumimoji="1" lang="en-US" altLang="ja-JP" dirty="0"/>
          </a:p>
          <a:p>
            <a:r>
              <a:rPr lang="ja-JP" altLang="en-US" dirty="0"/>
              <a:t>年長児</a:t>
            </a:r>
            <a:r>
              <a:rPr lang="en-US" altLang="ja-JP" dirty="0"/>
              <a:t>H</a:t>
            </a:r>
            <a:r>
              <a:rPr lang="ja-JP" altLang="en-US" dirty="0"/>
              <a:t>「もともといた場所に返してあげるのが良いんじゃない？」</a:t>
            </a:r>
            <a:endParaRPr lang="en-US" altLang="ja-JP" dirty="0"/>
          </a:p>
          <a:p>
            <a:r>
              <a:rPr kumimoji="1" lang="ja-JP" altLang="en-US" dirty="0"/>
              <a:t>様々な意見が出た中で、年長児</a:t>
            </a:r>
            <a:r>
              <a:rPr kumimoji="1" lang="en-US" altLang="ja-JP" dirty="0"/>
              <a:t>H</a:t>
            </a:r>
            <a:r>
              <a:rPr kumimoji="1" lang="ja-JP" altLang="en-US" dirty="0"/>
              <a:t>の意見が採用されることになりました。ぐるちゃんを連れて来てくれた担任にお願いし、元居た場所に返す事になり、みんなでお別れをしました。</a:t>
            </a:r>
            <a:endParaRPr kumimoji="1" lang="en-US" altLang="ja-JP" dirty="0"/>
          </a:p>
        </p:txBody>
      </p:sp>
      <p:pic>
        <p:nvPicPr>
          <p:cNvPr id="7" name="図 6">
            <a:extLst>
              <a:ext uri="{FF2B5EF4-FFF2-40B4-BE49-F238E27FC236}">
                <a16:creationId xmlns:a16="http://schemas.microsoft.com/office/drawing/2014/main" id="{364071D7-F7F4-9065-2F76-9D2ED55D4E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8911" y="3123132"/>
            <a:ext cx="4761620" cy="3571215"/>
          </a:xfrm>
          <a:prstGeom prst="rect">
            <a:avLst/>
          </a:prstGeom>
        </p:spPr>
      </p:pic>
      <p:pic>
        <p:nvPicPr>
          <p:cNvPr id="9" name="図 8">
            <a:extLst>
              <a:ext uri="{FF2B5EF4-FFF2-40B4-BE49-F238E27FC236}">
                <a16:creationId xmlns:a16="http://schemas.microsoft.com/office/drawing/2014/main" id="{C47CD183-6158-51AF-87C6-8BE1F887AA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52668" y="3123132"/>
            <a:ext cx="4761620" cy="3571215"/>
          </a:xfrm>
          <a:prstGeom prst="rect">
            <a:avLst/>
          </a:prstGeom>
        </p:spPr>
      </p:pic>
      <p:sp>
        <p:nvSpPr>
          <p:cNvPr id="13" name="テキスト ボックス 12">
            <a:extLst>
              <a:ext uri="{FF2B5EF4-FFF2-40B4-BE49-F238E27FC236}">
                <a16:creationId xmlns:a16="http://schemas.microsoft.com/office/drawing/2014/main" id="{64DB562C-0148-B241-6439-72D7BB988A80}"/>
              </a:ext>
            </a:extLst>
          </p:cNvPr>
          <p:cNvSpPr txBox="1"/>
          <p:nvPr/>
        </p:nvSpPr>
        <p:spPr>
          <a:xfrm>
            <a:off x="356668" y="233690"/>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lang="en-US" altLang="ja-JP" sz="2800" dirty="0">
                <a:solidFill>
                  <a:prstClr val="black"/>
                </a:solidFill>
                <a:latin typeface="游ゴシック" panose="020F0502020204030204"/>
                <a:ea typeface="游ゴシック" panose="020B0400000000000000" pitchFamily="50" charset="-128"/>
              </a:rPr>
              <a:t>6</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p>
        </p:txBody>
      </p:sp>
      <p:sp>
        <p:nvSpPr>
          <p:cNvPr id="14" name="吹き出し: 円形 13">
            <a:extLst>
              <a:ext uri="{FF2B5EF4-FFF2-40B4-BE49-F238E27FC236}">
                <a16:creationId xmlns:a16="http://schemas.microsoft.com/office/drawing/2014/main" id="{F8DF4D8F-3D03-A890-CC3B-48C1616673CC}"/>
              </a:ext>
            </a:extLst>
          </p:cNvPr>
          <p:cNvSpPr/>
          <p:nvPr/>
        </p:nvSpPr>
        <p:spPr>
          <a:xfrm>
            <a:off x="3009900" y="3123132"/>
            <a:ext cx="2830631" cy="744018"/>
          </a:xfrm>
          <a:prstGeom prst="wedgeEllipseCallout">
            <a:avLst>
              <a:gd name="adj1" fmla="val -57315"/>
              <a:gd name="adj2" fmla="val 6634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どこに返してあげたら良いかな？</a:t>
            </a:r>
          </a:p>
        </p:txBody>
      </p:sp>
      <p:sp>
        <p:nvSpPr>
          <p:cNvPr id="15" name="吹き出し: 円形 14">
            <a:extLst>
              <a:ext uri="{FF2B5EF4-FFF2-40B4-BE49-F238E27FC236}">
                <a16:creationId xmlns:a16="http://schemas.microsoft.com/office/drawing/2014/main" id="{35373A05-D7D9-9485-35F2-FB96BC68C774}"/>
              </a:ext>
            </a:extLst>
          </p:cNvPr>
          <p:cNvSpPr/>
          <p:nvPr/>
        </p:nvSpPr>
        <p:spPr>
          <a:xfrm>
            <a:off x="6499931" y="3495141"/>
            <a:ext cx="962026" cy="457201"/>
          </a:xfrm>
          <a:prstGeom prst="wedgeEllipseCallout">
            <a:avLst>
              <a:gd name="adj1" fmla="val 39912"/>
              <a:gd name="adj2" fmla="val 1212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園庭！</a:t>
            </a:r>
          </a:p>
        </p:txBody>
      </p:sp>
      <p:sp>
        <p:nvSpPr>
          <p:cNvPr id="18" name="吹き出し: 円形 17">
            <a:extLst>
              <a:ext uri="{FF2B5EF4-FFF2-40B4-BE49-F238E27FC236}">
                <a16:creationId xmlns:a16="http://schemas.microsoft.com/office/drawing/2014/main" id="{E8817F70-3DCC-9C58-3277-5C11F036DEEB}"/>
              </a:ext>
            </a:extLst>
          </p:cNvPr>
          <p:cNvSpPr/>
          <p:nvPr/>
        </p:nvSpPr>
        <p:spPr>
          <a:xfrm>
            <a:off x="10151063" y="3409949"/>
            <a:ext cx="962026" cy="457201"/>
          </a:xfrm>
          <a:prstGeom prst="wedgeEllipseCallout">
            <a:avLst>
              <a:gd name="adj1" fmla="val -29395"/>
              <a:gd name="adj2" fmla="val 14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畑！</a:t>
            </a:r>
          </a:p>
        </p:txBody>
      </p:sp>
      <p:sp>
        <p:nvSpPr>
          <p:cNvPr id="19" name="吹き出し: 円形 18">
            <a:extLst>
              <a:ext uri="{FF2B5EF4-FFF2-40B4-BE49-F238E27FC236}">
                <a16:creationId xmlns:a16="http://schemas.microsoft.com/office/drawing/2014/main" id="{50F7DF68-EC9A-ADE9-689B-819536F8F1FE}"/>
              </a:ext>
            </a:extLst>
          </p:cNvPr>
          <p:cNvSpPr/>
          <p:nvPr/>
        </p:nvSpPr>
        <p:spPr>
          <a:xfrm>
            <a:off x="9010650" y="3200399"/>
            <a:ext cx="1228725" cy="457201"/>
          </a:xfrm>
          <a:prstGeom prst="wedgeEllipseCallout">
            <a:avLst>
              <a:gd name="adj1" fmla="val -15879"/>
              <a:gd name="adj2" fmla="val 1754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草がある場所！</a:t>
            </a:r>
          </a:p>
        </p:txBody>
      </p:sp>
      <p:sp>
        <p:nvSpPr>
          <p:cNvPr id="20" name="吹き出し: 円形 19">
            <a:extLst>
              <a:ext uri="{FF2B5EF4-FFF2-40B4-BE49-F238E27FC236}">
                <a16:creationId xmlns:a16="http://schemas.microsoft.com/office/drawing/2014/main" id="{5E74463B-1246-A573-BD36-B735F12BDCA2}"/>
              </a:ext>
            </a:extLst>
          </p:cNvPr>
          <p:cNvSpPr/>
          <p:nvPr/>
        </p:nvSpPr>
        <p:spPr>
          <a:xfrm>
            <a:off x="7771520" y="3266540"/>
            <a:ext cx="1239130" cy="457201"/>
          </a:xfrm>
          <a:prstGeom prst="wedgeEllipseCallout">
            <a:avLst>
              <a:gd name="adj1" fmla="val 22232"/>
              <a:gd name="adj2" fmla="val 1504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元々いた場所！</a:t>
            </a:r>
          </a:p>
        </p:txBody>
      </p:sp>
    </p:spTree>
    <p:extLst>
      <p:ext uri="{BB962C8B-B14F-4D97-AF65-F5344CB8AC3E}">
        <p14:creationId xmlns:p14="http://schemas.microsoft.com/office/powerpoint/2010/main" val="64582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3DAFD75-D651-D59C-78F7-DA4D2E63C7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5552" y="2705661"/>
            <a:ext cx="5317350" cy="3988013"/>
          </a:xfrm>
          <a:prstGeom prst="rect">
            <a:avLst/>
          </a:prstGeom>
        </p:spPr>
      </p:pic>
      <p:pic>
        <p:nvPicPr>
          <p:cNvPr id="5" name="図 4">
            <a:extLst>
              <a:ext uri="{FF2B5EF4-FFF2-40B4-BE49-F238E27FC236}">
                <a16:creationId xmlns:a16="http://schemas.microsoft.com/office/drawing/2014/main" id="{DF35DCF2-6B88-087A-448A-E1120DDEDE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9100" y="2705661"/>
            <a:ext cx="5317350" cy="3988013"/>
          </a:xfrm>
          <a:prstGeom prst="rect">
            <a:avLst/>
          </a:prstGeom>
        </p:spPr>
      </p:pic>
      <p:sp>
        <p:nvSpPr>
          <p:cNvPr id="6" name="フローチャート: 結合子 5">
            <a:extLst>
              <a:ext uri="{FF2B5EF4-FFF2-40B4-BE49-F238E27FC236}">
                <a16:creationId xmlns:a16="http://schemas.microsoft.com/office/drawing/2014/main" id="{7EB34815-CE61-55E0-3F99-1C6BB1B3F330}"/>
              </a:ext>
            </a:extLst>
          </p:cNvPr>
          <p:cNvSpPr/>
          <p:nvPr/>
        </p:nvSpPr>
        <p:spPr>
          <a:xfrm>
            <a:off x="8143875" y="4352925"/>
            <a:ext cx="1752600" cy="1438275"/>
          </a:xfrm>
          <a:prstGeom prst="flowChartConnector">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4A4C374-B168-4DF3-0C05-DB5DA19617C4}"/>
              </a:ext>
            </a:extLst>
          </p:cNvPr>
          <p:cNvSpPr txBox="1"/>
          <p:nvPr/>
        </p:nvSpPr>
        <p:spPr>
          <a:xfrm>
            <a:off x="285752" y="373782"/>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a:t>
            </a: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a:t>
            </a:r>
          </a:p>
        </p:txBody>
      </p:sp>
      <p:sp>
        <p:nvSpPr>
          <p:cNvPr id="12" name="テキスト ボックス 11">
            <a:extLst>
              <a:ext uri="{FF2B5EF4-FFF2-40B4-BE49-F238E27FC236}">
                <a16:creationId xmlns:a16="http://schemas.microsoft.com/office/drawing/2014/main" id="{5F8D0D93-A709-814D-9747-130E30591EED}"/>
              </a:ext>
            </a:extLst>
          </p:cNvPr>
          <p:cNvSpPr txBox="1"/>
          <p:nvPr/>
        </p:nvSpPr>
        <p:spPr>
          <a:xfrm>
            <a:off x="569100" y="1023610"/>
            <a:ext cx="11029948" cy="1200329"/>
          </a:xfrm>
          <a:prstGeom prst="rect">
            <a:avLst/>
          </a:prstGeom>
          <a:noFill/>
        </p:spPr>
        <p:txBody>
          <a:bodyPr wrap="square">
            <a:spAutoFit/>
          </a:bodyPr>
          <a:lstStyle/>
          <a:p>
            <a:r>
              <a:rPr kumimoji="1" lang="ja-JP" altLang="en-US" dirty="0"/>
              <a:t>　年長児Ｒと年中児Ｔが卵のようなものがあるのを発見！興奮しながら担任に教えてくれました。</a:t>
            </a:r>
            <a:endParaRPr kumimoji="1" lang="en-US" altLang="ja-JP" dirty="0"/>
          </a:p>
          <a:p>
            <a:r>
              <a:rPr lang="en-US" altLang="ja-JP" dirty="0"/>
              <a:t>T</a:t>
            </a:r>
            <a:r>
              <a:rPr kumimoji="1" lang="ja-JP" altLang="en-US" dirty="0"/>
              <a:t>くん「てんてんが産んだのかな？うずちゃんかな？」</a:t>
            </a:r>
            <a:endParaRPr kumimoji="1" lang="en-US" altLang="ja-JP" dirty="0"/>
          </a:p>
          <a:p>
            <a:r>
              <a:rPr lang="en-US" altLang="ja-JP" dirty="0"/>
              <a:t>R</a:t>
            </a:r>
            <a:r>
              <a:rPr lang="ja-JP" altLang="en-US" dirty="0"/>
              <a:t>くん「卵を産むってことは女の子なのかな？」</a:t>
            </a:r>
            <a:endParaRPr lang="en-US" altLang="ja-JP" dirty="0"/>
          </a:p>
          <a:p>
            <a:r>
              <a:rPr kumimoji="1" lang="ja-JP" altLang="en-US" dirty="0"/>
              <a:t>色んな考察が飛び交っていました。卵が孵化するといいねとワクワクな様子の子ども達でした。</a:t>
            </a:r>
            <a:endParaRPr kumimoji="1" lang="en-US" altLang="ja-JP" dirty="0"/>
          </a:p>
        </p:txBody>
      </p:sp>
      <p:sp>
        <p:nvSpPr>
          <p:cNvPr id="13" name="吹き出し: 円形 12">
            <a:extLst>
              <a:ext uri="{FF2B5EF4-FFF2-40B4-BE49-F238E27FC236}">
                <a16:creationId xmlns:a16="http://schemas.microsoft.com/office/drawing/2014/main" id="{BD08181A-5E7E-D6B0-98B4-4862CE5907F8}"/>
              </a:ext>
            </a:extLst>
          </p:cNvPr>
          <p:cNvSpPr/>
          <p:nvPr/>
        </p:nvSpPr>
        <p:spPr>
          <a:xfrm>
            <a:off x="149998" y="3000375"/>
            <a:ext cx="2657475" cy="1171576"/>
          </a:xfrm>
          <a:prstGeom prst="wedgeEllipseCallout">
            <a:avLst>
              <a:gd name="adj1" fmla="val 73479"/>
              <a:gd name="adj2" fmla="val 296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t>先生！カタツムリが</a:t>
            </a:r>
            <a:endParaRPr kumimoji="1" lang="en-US" altLang="ja-JP" sz="1400" dirty="0"/>
          </a:p>
          <a:p>
            <a:pPr algn="ctr"/>
            <a:r>
              <a:rPr lang="ja-JP" altLang="en-US" sz="1400" dirty="0"/>
              <a:t>卵産んでるよ！</a:t>
            </a:r>
            <a:endParaRPr kumimoji="1" lang="ja-JP" altLang="en-US" sz="1400" dirty="0"/>
          </a:p>
        </p:txBody>
      </p:sp>
      <p:sp>
        <p:nvSpPr>
          <p:cNvPr id="14" name="思考の吹き出し: 雲形 13">
            <a:extLst>
              <a:ext uri="{FF2B5EF4-FFF2-40B4-BE49-F238E27FC236}">
                <a16:creationId xmlns:a16="http://schemas.microsoft.com/office/drawing/2014/main" id="{00E2CF88-95B8-8FA2-4E94-570A64B9ADE8}"/>
              </a:ext>
            </a:extLst>
          </p:cNvPr>
          <p:cNvSpPr/>
          <p:nvPr/>
        </p:nvSpPr>
        <p:spPr>
          <a:xfrm>
            <a:off x="9344025" y="3429000"/>
            <a:ext cx="2278876" cy="923924"/>
          </a:xfrm>
          <a:prstGeom prst="cloudCallout">
            <a:avLst>
              <a:gd name="adj1" fmla="val -28728"/>
              <a:gd name="adj2" fmla="val 6914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見えますか</a:t>
            </a:r>
            <a:r>
              <a:rPr kumimoji="1" lang="en-US" altLang="ja-JP" sz="1400" dirty="0"/>
              <a:t>…</a:t>
            </a:r>
            <a:r>
              <a:rPr kumimoji="1" lang="ja-JP" altLang="en-US" sz="1400" dirty="0"/>
              <a:t>？</a:t>
            </a:r>
          </a:p>
        </p:txBody>
      </p:sp>
    </p:spTree>
    <p:extLst>
      <p:ext uri="{BB962C8B-B14F-4D97-AF65-F5344CB8AC3E}">
        <p14:creationId xmlns:p14="http://schemas.microsoft.com/office/powerpoint/2010/main" val="33298641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1017</Words>
  <Application>Microsoft Office PowerPoint</Application>
  <PresentationFormat>ワイド画面</PresentationFormat>
  <Paragraphs>66</Paragraphs>
  <Slides>12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わくわくいきもの ～いきものっておもしろい～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振り返り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ちひろ しのざき</dc:creator>
  <cp:lastModifiedBy>保育園 新町</cp:lastModifiedBy>
  <cp:revision>4</cp:revision>
  <dcterms:created xsi:type="dcterms:W3CDTF">2026-03-04T14:46:23Z</dcterms:created>
  <dcterms:modified xsi:type="dcterms:W3CDTF">2026-03-31T09:15:02Z</dcterms:modified>
</cp:coreProperties>
</file>