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BB367A-7A55-FBC0-7A0C-25DA47925E6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B717F29-C558-C002-17DC-69DC7B153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D60D603-1B24-7922-AA79-3B245D2085A2}"/>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9A402EBB-FB17-996D-B739-2145AF9A6D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60CDB-B1BA-E9E9-345C-057313E2AA02}"/>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2591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0F64B6-2960-5A12-7642-3549621FE81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6F3CA1-1556-96B3-2373-C7380B4000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5BDEB3-BB20-2042-AEBF-C395EDE177AD}"/>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8CF12C9E-84CE-42D8-6536-CF8BEB057D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8E75B1-1C8E-2E6B-5C21-807E41F74496}"/>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35835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D72DA8-AFDC-2ECA-FB4F-2BC6131A70E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0DF8016-06A2-6364-B94B-2633CA2C6C9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B38505-EAA2-D860-D62B-3E0E67720FCA}"/>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A3EEA729-C94A-A263-A95B-0CC2589B48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0ECF9C-DD76-81D6-E05A-E53F75CF6C41}"/>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389847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3AE2B-AE0D-837C-F0D6-570D54B9061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BACB9D-C627-6CF3-46BC-4C7E0C9441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0C3BEA-7364-94A5-26C4-54C29A448C77}"/>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1EBDC898-115A-4A0E-AEC0-2091CBC059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71F932-0722-27C0-D058-18585AF4573A}"/>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108809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2682A-DF58-33FC-DD7D-EB1A80A7729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804033-3A09-6DDB-2013-341CBA485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ACBACC7-88F7-0F10-E9AD-6DF90C09176C}"/>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7736B70F-EBCF-1551-903D-A200345CA8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9A5C3-624D-0BAC-C9C2-2998593C2A9A}"/>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378469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9C4C87-C8D3-7592-7564-996D5A671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B36F6D-8167-A10A-798F-DCEBC776606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546694-0472-CE8E-D658-B8C6CE57DFA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E07A7BF-D1A9-09C4-34F8-4B84F23ED1DB}"/>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99C9761B-E48E-6311-0BD7-0C3C05AF96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A59686-51E3-61AC-F17B-F8B6DD7A8116}"/>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17338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B0C6C9-FFBA-AF70-180D-B013929993C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C57BBB-5243-595B-293E-685A9B4A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0A4D0BE-8C06-C507-9975-C7D3CD2D08A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0AA903-F597-ACC8-3FCB-1C23B5A48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17F457-FA64-9BEB-BD8E-B1BE76D410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0E169A7-0831-2716-932F-93F1737A7B35}"/>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8" name="フッター プレースホルダー 7">
            <a:extLst>
              <a:ext uri="{FF2B5EF4-FFF2-40B4-BE49-F238E27FC236}">
                <a16:creationId xmlns:a16="http://schemas.microsoft.com/office/drawing/2014/main" id="{EBB5A2C4-A561-64DB-5167-BC9CC53E559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AD6C33C-D780-6831-F2D4-3B3343DD8F7E}"/>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324549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C9DE4-A17B-66C0-A142-3F9A743D7F7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FC5C623-B0C3-82A1-D214-2C596E81BFBD}"/>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470F3409-00F8-A18B-DD6F-E61156ADA11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34FCA51-F2B4-1DC0-437E-F364E7C0062F}"/>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82672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14F1D8-2957-13FF-8C1C-4422FDCFC58C}"/>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3" name="フッター プレースホルダー 2">
            <a:extLst>
              <a:ext uri="{FF2B5EF4-FFF2-40B4-BE49-F238E27FC236}">
                <a16:creationId xmlns:a16="http://schemas.microsoft.com/office/drawing/2014/main" id="{9702E20A-4C7F-D7BD-4227-709F970FC23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C055A9-BCC9-5D1B-559B-A02B977E3434}"/>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38356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77897-D821-9B5A-266A-51D716D5517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28F167-46BD-C312-A4D1-B0CE85C8A9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5AAD1D3-FDFA-02CE-B6D5-88DBA5E8A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E7905A-57D1-3F16-D090-E4DBA4767CB5}"/>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EF55FB5F-6FFC-EFAF-F138-42ED51D381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79A7-6CAA-B93C-DF90-AC963E90CEEF}"/>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102646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888AB-BD45-9865-3ECC-8469DD62DE8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954FD4A-94EE-988B-C383-3836A29C8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35B10E-2628-87C1-1984-EED05CDAC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1E2D61-624D-69EB-FA49-185F3AADAE72}"/>
              </a:ext>
            </a:extLst>
          </p:cNvPr>
          <p:cNvSpPr>
            <a:spLocks noGrp="1"/>
          </p:cNvSpPr>
          <p:nvPr>
            <p:ph type="dt" sz="half" idx="10"/>
          </p:nvPr>
        </p:nvSpPr>
        <p:spPr/>
        <p:txBody>
          <a:bodyPr/>
          <a:lstStyle/>
          <a:p>
            <a:fld id="{5A04EBAA-E78D-4217-94F1-BCE8DB418E9D}"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6115CA38-D19F-DEB5-8A4D-CF2E5A7256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E914C7-EF7B-3E9C-5321-DB2F194C645D}"/>
              </a:ext>
            </a:extLst>
          </p:cNvPr>
          <p:cNvSpPr>
            <a:spLocks noGrp="1"/>
          </p:cNvSpPr>
          <p:nvPr>
            <p:ph type="sldNum" sz="quarter" idx="12"/>
          </p:nvPr>
        </p:nvSpPr>
        <p:spPr/>
        <p:txBody>
          <a:body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60261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A0D8B71-1707-067A-9DB2-B819798B5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FD35A-3F2F-7F54-0093-40C3DF119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8F7ECE-CD7D-42DC-15CD-AA41AC61E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4EBAA-E78D-4217-94F1-BCE8DB418E9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64AD18C2-0FC8-B724-83DC-8B47218F0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91F7CA-ADCC-C185-00FD-906163AF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CF422-9DF3-4862-B677-6E30CBCA3801}" type="slidenum">
              <a:rPr kumimoji="1" lang="ja-JP" altLang="en-US" smtClean="0"/>
              <a:t>‹#›</a:t>
            </a:fld>
            <a:endParaRPr kumimoji="1" lang="ja-JP" altLang="en-US"/>
          </a:p>
        </p:txBody>
      </p:sp>
    </p:spTree>
    <p:extLst>
      <p:ext uri="{BB962C8B-B14F-4D97-AF65-F5344CB8AC3E}">
        <p14:creationId xmlns:p14="http://schemas.microsoft.com/office/powerpoint/2010/main" val="356429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302420E-2A61-F316-E538-4C3793E3A7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375" y="121920"/>
            <a:ext cx="4534645" cy="3400984"/>
          </a:xfrm>
          <a:prstGeom prst="rect">
            <a:avLst/>
          </a:prstGeom>
        </p:spPr>
      </p:pic>
      <p:pic>
        <p:nvPicPr>
          <p:cNvPr id="3" name="図 2">
            <a:extLst>
              <a:ext uri="{FF2B5EF4-FFF2-40B4-BE49-F238E27FC236}">
                <a16:creationId xmlns:a16="http://schemas.microsoft.com/office/drawing/2014/main" id="{D99D9A78-6E66-497A-A830-1516C56A2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103" y="3429000"/>
            <a:ext cx="4534645" cy="3400984"/>
          </a:xfrm>
          <a:prstGeom prst="rect">
            <a:avLst/>
          </a:prstGeom>
        </p:spPr>
      </p:pic>
      <p:pic>
        <p:nvPicPr>
          <p:cNvPr id="7" name="図 6">
            <a:extLst>
              <a:ext uri="{FF2B5EF4-FFF2-40B4-BE49-F238E27FC236}">
                <a16:creationId xmlns:a16="http://schemas.microsoft.com/office/drawing/2014/main" id="{139F42BB-DFAD-F4F3-3C79-64FC6F3D4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286" y="3429000"/>
            <a:ext cx="4534645" cy="3400984"/>
          </a:xfrm>
          <a:prstGeom prst="rect">
            <a:avLst/>
          </a:prstGeom>
        </p:spPr>
      </p:pic>
      <p:sp>
        <p:nvSpPr>
          <p:cNvPr id="8" name="テキスト ボックス 7">
            <a:extLst>
              <a:ext uri="{FF2B5EF4-FFF2-40B4-BE49-F238E27FC236}">
                <a16:creationId xmlns:a16="http://schemas.microsoft.com/office/drawing/2014/main" id="{65C9B1AE-03C0-C95B-4788-E7126DA71CEF}"/>
              </a:ext>
            </a:extLst>
          </p:cNvPr>
          <p:cNvSpPr txBox="1"/>
          <p:nvPr/>
        </p:nvSpPr>
        <p:spPr>
          <a:xfrm>
            <a:off x="2472102" y="3522904"/>
            <a:ext cx="1123405" cy="369332"/>
          </a:xfrm>
          <a:prstGeom prst="rect">
            <a:avLst/>
          </a:prstGeom>
          <a:noFill/>
        </p:spPr>
        <p:txBody>
          <a:bodyPr wrap="square" rtlCol="0">
            <a:spAutoFit/>
          </a:bodyPr>
          <a:lstStyle/>
          <a:p>
            <a:r>
              <a:rPr kumimoji="1" lang="ja-JP" altLang="en-US" dirty="0">
                <a:highlight>
                  <a:srgbClr val="00FF00"/>
                </a:highlight>
                <a:latin typeface="BIZ UDPゴシック" panose="020B0400000000000000" pitchFamily="50" charset="-128"/>
                <a:ea typeface="BIZ UDPゴシック" panose="020B0400000000000000" pitchFamily="50" charset="-128"/>
              </a:rPr>
              <a:t>きゅうり</a:t>
            </a:r>
          </a:p>
        </p:txBody>
      </p:sp>
      <p:sp>
        <p:nvSpPr>
          <p:cNvPr id="9" name="テキスト ボックス 8">
            <a:extLst>
              <a:ext uri="{FF2B5EF4-FFF2-40B4-BE49-F238E27FC236}">
                <a16:creationId xmlns:a16="http://schemas.microsoft.com/office/drawing/2014/main" id="{ECC8B57E-D214-E377-1360-EDC33DDBA7A4}"/>
              </a:ext>
            </a:extLst>
          </p:cNvPr>
          <p:cNvSpPr txBox="1"/>
          <p:nvPr/>
        </p:nvSpPr>
        <p:spPr>
          <a:xfrm>
            <a:off x="5731644" y="215824"/>
            <a:ext cx="2490651" cy="369332"/>
          </a:xfrm>
          <a:prstGeom prst="rect">
            <a:avLst/>
          </a:prstGeom>
          <a:noFill/>
        </p:spPr>
        <p:txBody>
          <a:bodyPr wrap="square" rtlCol="0">
            <a:spAutoFit/>
          </a:bodyPr>
          <a:lstStyle/>
          <a:p>
            <a:r>
              <a:rPr kumimoji="1" lang="ja-JP" altLang="en-US" dirty="0">
                <a:highlight>
                  <a:srgbClr val="00FF00"/>
                </a:highlight>
                <a:latin typeface="BIZ UDPゴシック" panose="020B0400000000000000" pitchFamily="50" charset="-128"/>
                <a:ea typeface="BIZ UDPゴシック" panose="020B0400000000000000" pitchFamily="50" charset="-128"/>
              </a:rPr>
              <a:t>ピーマン　パプリカ</a:t>
            </a:r>
          </a:p>
        </p:txBody>
      </p:sp>
      <p:sp>
        <p:nvSpPr>
          <p:cNvPr id="10" name="テキスト ボックス 9">
            <a:extLst>
              <a:ext uri="{FF2B5EF4-FFF2-40B4-BE49-F238E27FC236}">
                <a16:creationId xmlns:a16="http://schemas.microsoft.com/office/drawing/2014/main" id="{D036C02D-EBE7-CFFD-C362-933243966195}"/>
              </a:ext>
            </a:extLst>
          </p:cNvPr>
          <p:cNvSpPr txBox="1"/>
          <p:nvPr/>
        </p:nvSpPr>
        <p:spPr>
          <a:xfrm>
            <a:off x="7698100" y="3522904"/>
            <a:ext cx="1607993" cy="369332"/>
          </a:xfrm>
          <a:prstGeom prst="rect">
            <a:avLst/>
          </a:prstGeom>
          <a:noFill/>
        </p:spPr>
        <p:txBody>
          <a:bodyPr wrap="square" rtlCol="0">
            <a:spAutoFit/>
          </a:bodyPr>
          <a:lstStyle/>
          <a:p>
            <a:r>
              <a:rPr kumimoji="1" lang="ja-JP" altLang="en-US" dirty="0">
                <a:highlight>
                  <a:srgbClr val="00FF00"/>
                </a:highlight>
                <a:latin typeface="BIZ UDPゴシック" panose="020B0400000000000000" pitchFamily="50" charset="-128"/>
                <a:ea typeface="BIZ UDPゴシック" panose="020B0400000000000000" pitchFamily="50" charset="-128"/>
              </a:rPr>
              <a:t>ブロッコリー</a:t>
            </a:r>
          </a:p>
        </p:txBody>
      </p:sp>
      <p:sp>
        <p:nvSpPr>
          <p:cNvPr id="2" name="テキスト ボックス 1">
            <a:extLst>
              <a:ext uri="{FF2B5EF4-FFF2-40B4-BE49-F238E27FC236}">
                <a16:creationId xmlns:a16="http://schemas.microsoft.com/office/drawing/2014/main" id="{6FE5CB10-9CBD-1F1B-0BC7-BA314866A8E7}"/>
              </a:ext>
            </a:extLst>
          </p:cNvPr>
          <p:cNvSpPr txBox="1"/>
          <p:nvPr/>
        </p:nvSpPr>
        <p:spPr>
          <a:xfrm>
            <a:off x="334977" y="2244091"/>
            <a:ext cx="4674346" cy="800219"/>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５</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８</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木</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苗を植えた</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年長児と話し合い、この</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つの野菜を育てることにした。</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代表して年長が苗を買いに行ってくれて、植えた。</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310100" y="1001864"/>
            <a:ext cx="460380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テーマ：きゅうりの栽培、収穫を通して･･･</a:t>
            </a:r>
          </a:p>
        </p:txBody>
      </p:sp>
      <p:sp>
        <p:nvSpPr>
          <p:cNvPr id="11" name="正方形/長方形 10"/>
          <p:cNvSpPr/>
          <p:nvPr/>
        </p:nvSpPr>
        <p:spPr>
          <a:xfrm>
            <a:off x="-341905" y="168474"/>
            <a:ext cx="5844208" cy="830997"/>
          </a:xfrm>
          <a:prstGeom prst="rect">
            <a:avLst/>
          </a:prstGeom>
          <a:noFill/>
          <a:ln>
            <a:noFill/>
          </a:ln>
        </p:spPr>
        <p:txBody>
          <a:bodyPr wrap="square" lIns="91440" tIns="45720" rIns="91440" bIns="45720">
            <a:spAutoFit/>
          </a:bodyPr>
          <a:lstStyle/>
          <a:p>
            <a:pPr algn="ctr"/>
            <a:r>
              <a:rPr lang="ja-JP" altLang="en-US" sz="4800" b="1" cap="none" spc="0" dirty="0">
                <a:ln w="10160">
                  <a:solidFill>
                    <a:srgbClr val="92D050"/>
                  </a:solidFill>
                  <a:prstDash val="solid"/>
                </a:ln>
                <a:solidFill>
                  <a:srgbClr val="92D050"/>
                </a:solidFill>
                <a:effectLst>
                  <a:outerShdw blurRad="38100" dist="22860" dir="5400000" algn="tl" rotWithShape="0">
                    <a:srgbClr val="000000">
                      <a:alpha val="30000"/>
                    </a:srgbClr>
                  </a:outerShdw>
                </a:effectLst>
              </a:rPr>
              <a:t>いちょうグループ</a:t>
            </a:r>
          </a:p>
        </p:txBody>
      </p:sp>
    </p:spTree>
    <p:extLst>
      <p:ext uri="{BB962C8B-B14F-4D97-AF65-F5344CB8AC3E}">
        <p14:creationId xmlns:p14="http://schemas.microsoft.com/office/powerpoint/2010/main" val="96205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37551" y="143838"/>
            <a:ext cx="3986989" cy="923330"/>
          </a:xfrm>
          <a:prstGeom prst="rect">
            <a:avLst/>
          </a:prstGeom>
          <a:noFill/>
        </p:spPr>
        <p:txBody>
          <a:bodyPr wrap="none" lIns="91440" tIns="45720" rIns="91440" bIns="45720">
            <a:spAutoFit/>
          </a:bodyPr>
          <a:lstStyle/>
          <a:p>
            <a:pPr algn="ctr"/>
            <a:r>
              <a:rPr lang="ja-JP" altLang="en-US" sz="5400" b="1" cap="none" spc="0" dirty="0">
                <a:ln w="12700" cmpd="sng">
                  <a:noFill/>
                  <a:prstDash val="solid"/>
                </a:ln>
                <a:solidFill>
                  <a:srgbClr val="92D050"/>
                </a:solidFill>
                <a:effectLst/>
                <a:latin typeface="BIZ UDPゴシック" panose="020B0400000000000000" pitchFamily="50" charset="-128"/>
                <a:ea typeface="BIZ UDPゴシック" panose="020B0400000000000000" pitchFamily="50" charset="-128"/>
              </a:rPr>
              <a:t>積極的に・・・</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525" y="3849071"/>
            <a:ext cx="3897994" cy="2923496"/>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6009" y="764962"/>
            <a:ext cx="3917831" cy="2938374"/>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530" y="804458"/>
            <a:ext cx="3917831" cy="2938374"/>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01" y="3834193"/>
            <a:ext cx="3917831" cy="2938374"/>
          </a:xfrm>
          <a:prstGeom prst="rect">
            <a:avLst/>
          </a:prstGeom>
        </p:spPr>
      </p:pic>
      <p:sp>
        <p:nvSpPr>
          <p:cNvPr id="2" name="テキスト ボックス 1"/>
          <p:cNvSpPr txBox="1"/>
          <p:nvPr/>
        </p:nvSpPr>
        <p:spPr>
          <a:xfrm>
            <a:off x="309574" y="1860516"/>
            <a:ext cx="3296991" cy="1546577"/>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主にその日のお当番の子に水やりはお願いしていたが「水あげた？」と積極的に聞いてくる子、気にしてくれる子が多かった。</a:t>
            </a:r>
            <a:endParaRPr kumimoji="1" lang="en-US" altLang="ja-JP" sz="105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「花が咲いた！」「実がなった！」と小さな変化に気づいた。</a:t>
            </a:r>
            <a:endParaRPr kumimoji="1" lang="en-US" altLang="ja-JP" sz="105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当番＝水やりできると楽しみで、お当番を意識するようになったように感じる。</a:t>
            </a:r>
          </a:p>
        </p:txBody>
      </p:sp>
      <p:sp>
        <p:nvSpPr>
          <p:cNvPr id="3" name="テキスト ボックス 2"/>
          <p:cNvSpPr txBox="1"/>
          <p:nvPr/>
        </p:nvSpPr>
        <p:spPr>
          <a:xfrm>
            <a:off x="8659502" y="4592472"/>
            <a:ext cx="3050275"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枯れそうになったときは、大丈夫かな･･･と心配し、お水を多くあげたりした。</a:t>
            </a:r>
          </a:p>
        </p:txBody>
      </p:sp>
      <p:sp>
        <p:nvSpPr>
          <p:cNvPr id="4" name="円形吹き出し 3"/>
          <p:cNvSpPr/>
          <p:nvPr/>
        </p:nvSpPr>
        <p:spPr>
          <a:xfrm>
            <a:off x="8441140" y="4278574"/>
            <a:ext cx="3364173" cy="1112292"/>
          </a:xfrm>
          <a:prstGeom prst="wedgeEllipseCallout">
            <a:avLst>
              <a:gd name="adj1" fmla="val -54504"/>
              <a:gd name="adj2" fmla="val 18942"/>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460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908" y="471972"/>
            <a:ext cx="4505081" cy="337881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618" y="4319515"/>
            <a:ext cx="3101183" cy="2325887"/>
          </a:xfrm>
          <a:prstGeom prst="rect">
            <a:avLst/>
          </a:prstGeom>
        </p:spPr>
      </p:pic>
      <p:sp>
        <p:nvSpPr>
          <p:cNvPr id="8" name="正方形/長方形 7"/>
          <p:cNvSpPr/>
          <p:nvPr/>
        </p:nvSpPr>
        <p:spPr>
          <a:xfrm>
            <a:off x="101151" y="166180"/>
            <a:ext cx="4339650" cy="923330"/>
          </a:xfrm>
          <a:prstGeom prst="rect">
            <a:avLst/>
          </a:prstGeom>
          <a:noFill/>
          <a:ln>
            <a:noFill/>
          </a:ln>
        </p:spPr>
        <p:txBody>
          <a:bodyPr wrap="none" lIns="91440" tIns="45720" rIns="91440" bIns="45720">
            <a:spAutoFit/>
          </a:bodyPr>
          <a:lstStyle/>
          <a:p>
            <a:pPr algn="ctr"/>
            <a:r>
              <a:rPr lang="ja-JP" altLang="en-US" sz="5400" b="1" cap="none" spc="0" dirty="0">
                <a:ln w="12700" cmpd="sng">
                  <a:noFill/>
                  <a:prstDash val="solid"/>
                </a:ln>
                <a:solidFill>
                  <a:srgbClr val="92D050"/>
                </a:solidFill>
                <a:effectLst/>
                <a:latin typeface="BIZ UDPゴシック" panose="020B0400000000000000" pitchFamily="50" charset="-128"/>
                <a:ea typeface="BIZ UDPゴシック" panose="020B0400000000000000" pitchFamily="50" charset="-128"/>
              </a:rPr>
              <a:t>初めての収穫</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93" y="3675625"/>
            <a:ext cx="3786225" cy="2839668"/>
          </a:xfrm>
          <a:prstGeom prst="ellipse">
            <a:avLst/>
          </a:prstGeom>
          <a:ln>
            <a:noFill/>
          </a:ln>
          <a:effectLst>
            <a:softEdge rad="112500"/>
          </a:effectLst>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939" y="1292617"/>
            <a:ext cx="3786225" cy="2839668"/>
          </a:xfrm>
          <a:prstGeom prst="ellipse">
            <a:avLst/>
          </a:prstGeom>
          <a:ln>
            <a:noFill/>
          </a:ln>
          <a:effectLst>
            <a:softEdge rad="112500"/>
          </a:effectLst>
        </p:spPr>
      </p:pic>
      <p:sp>
        <p:nvSpPr>
          <p:cNvPr id="2" name="テキスト ボックス 1"/>
          <p:cNvSpPr txBox="1"/>
          <p:nvPr/>
        </p:nvSpPr>
        <p:spPr>
          <a:xfrm>
            <a:off x="296800" y="1850126"/>
            <a:ext cx="2913797"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最初の</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本は株を疲れさせないためにも</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小さいうちに収穫した。</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 name="角丸四角形吹き出し 2"/>
          <p:cNvSpPr/>
          <p:nvPr/>
        </p:nvSpPr>
        <p:spPr>
          <a:xfrm>
            <a:off x="8823278" y="4244453"/>
            <a:ext cx="3173103" cy="2190466"/>
          </a:xfrm>
          <a:prstGeom prst="wedgeRoundRectCallout">
            <a:avLst>
              <a:gd name="adj1" fmla="val -64039"/>
              <a:gd name="adj2" fmla="val 9844"/>
              <a:gd name="adj3" fmla="val 1666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「いつもの</a:t>
            </a:r>
            <a:r>
              <a:rPr kumimoji="1" lang="ja-JP" altLang="en-US" sz="1050" dirty="0" err="1">
                <a:solidFill>
                  <a:schemeClr val="tx1"/>
                </a:solidFill>
                <a:latin typeface="BIZ UDPゴシック" panose="020B0400000000000000" pitchFamily="50" charset="-128"/>
                <a:ea typeface="BIZ UDPゴシック" panose="020B0400000000000000" pitchFamily="50" charset="-128"/>
              </a:rPr>
              <a:t>きゅ</a:t>
            </a:r>
            <a:r>
              <a:rPr kumimoji="1" lang="ja-JP" altLang="en-US" sz="1050" dirty="0">
                <a:solidFill>
                  <a:schemeClr val="tx1"/>
                </a:solidFill>
                <a:latin typeface="BIZ UDPゴシック" panose="020B0400000000000000" pitchFamily="50" charset="-128"/>
                <a:ea typeface="BIZ UDPゴシック" panose="020B0400000000000000" pitchFamily="50" charset="-128"/>
              </a:rPr>
              <a:t>うりよりおいしい」</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「しょっぱい」などと色々な感想が出た。</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みんなで大切に育てたきゅうりを、みんなで味わえたことで、味覚を最大限に生かした体験ができたのではないかなと思う。</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本収穫し、食べ比べをしたがしっかり味わったので味の違いに気づく子もいた。</a:t>
            </a:r>
          </a:p>
        </p:txBody>
      </p:sp>
    </p:spTree>
    <p:extLst>
      <p:ext uri="{BB962C8B-B14F-4D97-AF65-F5344CB8AC3E}">
        <p14:creationId xmlns:p14="http://schemas.microsoft.com/office/powerpoint/2010/main" val="297798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161" y="1366829"/>
            <a:ext cx="4066791" cy="3050093"/>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214" y="313259"/>
            <a:ext cx="4927808" cy="3695856"/>
          </a:xfrm>
          <a:prstGeom prst="rect">
            <a:avLst/>
          </a:prstGeom>
        </p:spPr>
      </p:pic>
      <p:sp>
        <p:nvSpPr>
          <p:cNvPr id="5" name="正方形/長方形 4"/>
          <p:cNvSpPr/>
          <p:nvPr/>
        </p:nvSpPr>
        <p:spPr>
          <a:xfrm>
            <a:off x="425346" y="153301"/>
            <a:ext cx="5378395" cy="923330"/>
          </a:xfrm>
          <a:prstGeom prst="rect">
            <a:avLst/>
          </a:prstGeom>
          <a:noFill/>
        </p:spPr>
        <p:txBody>
          <a:bodyPr wrap="none" lIns="91440" tIns="45720" rIns="91440" bIns="45720">
            <a:spAutoFit/>
          </a:bodyPr>
          <a:lstStyle/>
          <a:p>
            <a:pPr algn="ctr"/>
            <a:r>
              <a:rPr lang="ja-JP" altLang="en-US" sz="5400" b="1" cap="none" spc="0" dirty="0">
                <a:ln w="12700" cmpd="sng">
                  <a:noFill/>
                  <a:prstDash val="solid"/>
                </a:ln>
                <a:solidFill>
                  <a:srgbClr val="92D050"/>
                </a:solidFill>
                <a:effectLst/>
                <a:latin typeface="BIZ UDPゴシック" panose="020B0400000000000000" pitchFamily="50" charset="-128"/>
                <a:ea typeface="BIZ UDPゴシック" panose="020B0400000000000000" pitchFamily="50" charset="-128"/>
              </a:rPr>
              <a:t>数・長さへの関心</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294" y="3027689"/>
            <a:ext cx="2771892" cy="3695856"/>
          </a:xfrm>
          <a:prstGeom prst="rect">
            <a:avLst/>
          </a:prstGeom>
        </p:spPr>
      </p:pic>
      <p:sp>
        <p:nvSpPr>
          <p:cNvPr id="6" name="角丸四角形吹き出し 5"/>
          <p:cNvSpPr/>
          <p:nvPr/>
        </p:nvSpPr>
        <p:spPr>
          <a:xfrm>
            <a:off x="9212238" y="2661313"/>
            <a:ext cx="2688609" cy="792605"/>
          </a:xfrm>
          <a:prstGeom prst="wedgeRoundRectCallout">
            <a:avLst>
              <a:gd name="adj1" fmla="val -31493"/>
              <a:gd name="adj2" fmla="val -102669"/>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日々、収穫したきゅうりの長さを測り、</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ビニールテープをその長さに切って部屋の壁に貼っていった。</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7" name="円形吹き出し 6"/>
          <p:cNvSpPr/>
          <p:nvPr/>
        </p:nvSpPr>
        <p:spPr>
          <a:xfrm>
            <a:off x="7506031" y="4953663"/>
            <a:ext cx="4094922" cy="1129085"/>
          </a:xfrm>
          <a:prstGeom prst="wedgeEllipseCallout">
            <a:avLst>
              <a:gd name="adj1" fmla="val -67629"/>
              <a:gd name="adj2" fmla="val -20598"/>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一生懸命、定規の目盛りを読んでいました。</a:t>
            </a:r>
          </a:p>
        </p:txBody>
      </p:sp>
      <p:sp>
        <p:nvSpPr>
          <p:cNvPr id="8" name="テキスト ボックス 7"/>
          <p:cNvSpPr txBox="1"/>
          <p:nvPr/>
        </p:nvSpPr>
        <p:spPr>
          <a:xfrm>
            <a:off x="429369" y="4882101"/>
            <a:ext cx="4063117" cy="600164"/>
          </a:xfrm>
          <a:prstGeom prst="rect">
            <a:avLst/>
          </a:prstGeom>
          <a:noFill/>
          <a:ln w="19050">
            <a:solidFill>
              <a:srgbClr val="92D050"/>
            </a:solidFill>
          </a:ln>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最初は読めなかった定規も何度も読むうちに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見方が分かってきて子ども同士で読めるようになっていた。</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主に長さを測るのは年長が行なっていた。</a:t>
            </a:r>
          </a:p>
        </p:txBody>
      </p:sp>
    </p:spTree>
    <p:extLst>
      <p:ext uri="{BB962C8B-B14F-4D97-AF65-F5344CB8AC3E}">
        <p14:creationId xmlns:p14="http://schemas.microsoft.com/office/powerpoint/2010/main" val="35846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733" y="236442"/>
            <a:ext cx="4232891" cy="3174668"/>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14859">
            <a:off x="7769665" y="2877282"/>
            <a:ext cx="3294180" cy="4392241"/>
          </a:xfrm>
          <a:prstGeom prst="ellipse">
            <a:avLst/>
          </a:prstGeom>
          <a:ln>
            <a:noFill/>
          </a:ln>
          <a:effectLst>
            <a:softEdge rad="112500"/>
          </a:effectLst>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50" y="1205583"/>
            <a:ext cx="4169285" cy="3126964"/>
          </a:xfrm>
          <a:prstGeom prst="rect">
            <a:avLst/>
          </a:prstGeom>
        </p:spPr>
      </p:pic>
      <p:sp>
        <p:nvSpPr>
          <p:cNvPr id="5" name="円形吹き出し 4"/>
          <p:cNvSpPr/>
          <p:nvPr/>
        </p:nvSpPr>
        <p:spPr>
          <a:xfrm>
            <a:off x="9504607" y="772733"/>
            <a:ext cx="2562897" cy="1416675"/>
          </a:xfrm>
          <a:prstGeom prst="wedgeEllipseCallout">
            <a:avLst>
              <a:gd name="adj1" fmla="val -67244"/>
              <a:gd name="adj2" fmla="val -1184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きゅうりと</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同じ長さだ</a:t>
            </a:r>
            <a:r>
              <a:rPr lang="en-US" altLang="ja-JP" b="1" dirty="0">
                <a:solidFill>
                  <a:schemeClr val="tx1"/>
                </a:solidFill>
                <a:latin typeface="BIZ UDPゴシック" panose="020B0400000000000000" pitchFamily="50" charset="-128"/>
                <a:ea typeface="BIZ UDPゴシック" panose="020B0400000000000000" pitchFamily="50" charset="-128"/>
              </a:rPr>
              <a:t>!!!!</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149900" y="155204"/>
            <a:ext cx="3897221" cy="923330"/>
          </a:xfrm>
          <a:prstGeom prst="rect">
            <a:avLst/>
          </a:prstGeom>
          <a:noFill/>
        </p:spPr>
        <p:txBody>
          <a:bodyPr wrap="none" lIns="91440" tIns="45720" rIns="91440" bIns="45720">
            <a:spAutoFit/>
          </a:bodyPr>
          <a:lstStyle/>
          <a:p>
            <a:pPr algn="ctr"/>
            <a:r>
              <a:rPr lang="ja-JP" altLang="en-US" sz="5400" b="1" cap="none" spc="0" dirty="0">
                <a:ln w="12700" cmpd="sng">
                  <a:noFill/>
                  <a:prstDash val="solid"/>
                </a:ln>
                <a:solidFill>
                  <a:srgbClr val="92D050"/>
                </a:solidFill>
                <a:effectLst/>
                <a:latin typeface="BIZ UDPゴシック" panose="020B0400000000000000" pitchFamily="50" charset="-128"/>
                <a:ea typeface="BIZ UDPゴシック" panose="020B0400000000000000" pitchFamily="50" charset="-128"/>
              </a:rPr>
              <a:t>発展して・・・</a:t>
            </a:r>
          </a:p>
        </p:txBody>
      </p:sp>
      <p:sp>
        <p:nvSpPr>
          <p:cNvPr id="7" name="小波 6"/>
          <p:cNvSpPr/>
          <p:nvPr/>
        </p:nvSpPr>
        <p:spPr>
          <a:xfrm>
            <a:off x="508883" y="4436828"/>
            <a:ext cx="6178164" cy="2146852"/>
          </a:xfrm>
          <a:prstGeom prst="doubleWave">
            <a:avLst>
              <a:gd name="adj1" fmla="val 6250"/>
              <a:gd name="adj2" fmla="val 128"/>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大きい、長い」に気づき色々な物の長さを測るようになった。年長だけでなく、年中、年少も興味をもって真似をし、楽しんでいた。きゅうりの長さを覚えておいて、自分の足の長さをはかり「同じだ！」と嬉しそうに教えてくれた。また、定規とイスの脚の長さが同じことに気づい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色々な物を測ったりすることで算数的活動に発展していった。</a:t>
            </a:r>
          </a:p>
        </p:txBody>
      </p:sp>
    </p:spTree>
    <p:extLst>
      <p:ext uri="{BB962C8B-B14F-4D97-AF65-F5344CB8AC3E}">
        <p14:creationId xmlns:p14="http://schemas.microsoft.com/office/powerpoint/2010/main" val="191729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64" y="1178894"/>
            <a:ext cx="2813186" cy="3750915"/>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627" y="322755"/>
            <a:ext cx="2504448" cy="333926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905" y="3822764"/>
            <a:ext cx="3812146" cy="285911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4939" y="3410584"/>
            <a:ext cx="2504448" cy="3339264"/>
          </a:xfrm>
          <a:prstGeom prst="rect">
            <a:avLst/>
          </a:prstGeom>
        </p:spPr>
      </p:pic>
      <p:pic>
        <p:nvPicPr>
          <p:cNvPr id="6" name="図 5"/>
          <p:cNvPicPr>
            <a:picLocks noChangeAspect="1"/>
          </p:cNvPicPr>
          <p:nvPr/>
        </p:nvPicPr>
        <p:blipFill rotWithShape="1">
          <a:blip r:embed="rId6" cstate="print">
            <a:extLst>
              <a:ext uri="{28A0092B-C50C-407E-A947-70E740481C1C}">
                <a14:useLocalDpi xmlns:a14="http://schemas.microsoft.com/office/drawing/2010/main" val="0"/>
              </a:ext>
            </a:extLst>
          </a:blip>
          <a:srcRect t="18571"/>
          <a:stretch/>
        </p:blipFill>
        <p:spPr>
          <a:xfrm>
            <a:off x="7251588" y="331350"/>
            <a:ext cx="2785140" cy="3023897"/>
          </a:xfrm>
          <a:prstGeom prst="rect">
            <a:avLst/>
          </a:prstGeom>
        </p:spPr>
      </p:pic>
      <p:sp>
        <p:nvSpPr>
          <p:cNvPr id="7" name="正方形/長方形 6"/>
          <p:cNvSpPr/>
          <p:nvPr/>
        </p:nvSpPr>
        <p:spPr>
          <a:xfrm>
            <a:off x="134218" y="152574"/>
            <a:ext cx="3647152" cy="923330"/>
          </a:xfrm>
          <a:prstGeom prst="rect">
            <a:avLst/>
          </a:prstGeom>
          <a:noFill/>
          <a:ln>
            <a:noFill/>
          </a:ln>
        </p:spPr>
        <p:txBody>
          <a:bodyPr wrap="none" lIns="91440" tIns="45720" rIns="91440" bIns="45720">
            <a:spAutoFit/>
          </a:bodyPr>
          <a:lstStyle/>
          <a:p>
            <a:pPr algn="ctr"/>
            <a:r>
              <a:rPr lang="ja-JP" altLang="en-US" sz="5400" b="1" cap="none" spc="0" dirty="0">
                <a:ln w="12700" cmpd="sng">
                  <a:noFill/>
                  <a:prstDash val="solid"/>
                </a:ln>
                <a:solidFill>
                  <a:srgbClr val="92D050"/>
                </a:solidFill>
                <a:effectLst/>
                <a:latin typeface="BIZ UDPゴシック" panose="020B0400000000000000" pitchFamily="50" charset="-128"/>
                <a:ea typeface="BIZ UDPゴシック" panose="020B0400000000000000" pitchFamily="50" charset="-128"/>
              </a:rPr>
              <a:t>お別れの日</a:t>
            </a:r>
          </a:p>
        </p:txBody>
      </p:sp>
      <p:sp>
        <p:nvSpPr>
          <p:cNvPr id="8" name="テキスト ボックス 7"/>
          <p:cNvSpPr txBox="1"/>
          <p:nvPr/>
        </p:nvSpPr>
        <p:spPr>
          <a:xfrm>
            <a:off x="286248" y="5359179"/>
            <a:ext cx="4707171" cy="461665"/>
          </a:xfrm>
          <a:prstGeom prst="rect">
            <a:avLst/>
          </a:prstGeom>
          <a:noFill/>
          <a:ln w="28575">
            <a:solidFill>
              <a:srgbClr val="92D050"/>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最後のきゅうりを収穫し、みんなでお別れをした。計</a:t>
            </a:r>
            <a:r>
              <a:rPr kumimoji="1" lang="en-US" altLang="ja-JP" sz="1200" dirty="0">
                <a:latin typeface="BIZ UDPゴシック" panose="020B0400000000000000" pitchFamily="50" charset="-128"/>
                <a:ea typeface="BIZ UDPゴシック" panose="020B0400000000000000" pitchFamily="50" charset="-128"/>
              </a:rPr>
              <a:t>35</a:t>
            </a:r>
            <a:r>
              <a:rPr kumimoji="1" lang="ja-JP" altLang="en-US" sz="1200" dirty="0">
                <a:latin typeface="BIZ UDPゴシック" panose="020B0400000000000000" pitchFamily="50" charset="-128"/>
                <a:ea typeface="BIZ UDPゴシック" panose="020B0400000000000000" pitchFamily="50" charset="-128"/>
              </a:rPr>
              <a:t>本収穫した。</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一人</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枚葉っぱを収穫して、ライトテーブルで見てみようとなった。</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9" name="円形吹き出し 8"/>
          <p:cNvSpPr/>
          <p:nvPr/>
        </p:nvSpPr>
        <p:spPr>
          <a:xfrm>
            <a:off x="3983603" y="2767054"/>
            <a:ext cx="2337683" cy="842838"/>
          </a:xfrm>
          <a:prstGeom prst="wedgeEllipseCallout">
            <a:avLst>
              <a:gd name="adj1" fmla="val 27579"/>
              <a:gd name="adj2" fmla="val -8011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「大きい葉っぱにしよう」</a:t>
            </a:r>
          </a:p>
        </p:txBody>
      </p:sp>
      <p:sp>
        <p:nvSpPr>
          <p:cNvPr id="10" name="円形吹き出し 9"/>
          <p:cNvSpPr/>
          <p:nvPr/>
        </p:nvSpPr>
        <p:spPr>
          <a:xfrm>
            <a:off x="9708543" y="2035534"/>
            <a:ext cx="2393342" cy="604299"/>
          </a:xfrm>
          <a:prstGeom prst="wedgeEllipseCallout">
            <a:avLst>
              <a:gd name="adj1" fmla="val -62361"/>
              <a:gd name="adj2" fmla="val -5407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線がいっぱいあるね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p>
        </p:txBody>
      </p:sp>
    </p:spTree>
    <p:extLst>
      <p:ext uri="{BB962C8B-B14F-4D97-AF65-F5344CB8AC3E}">
        <p14:creationId xmlns:p14="http://schemas.microsoft.com/office/powerpoint/2010/main" val="96802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98386" y="4080152"/>
            <a:ext cx="3647152" cy="923330"/>
          </a:xfrm>
          <a:prstGeom prst="rect">
            <a:avLst/>
          </a:prstGeom>
          <a:noFill/>
        </p:spPr>
        <p:txBody>
          <a:bodyPr wrap="none" lIns="91440" tIns="45720" rIns="91440" bIns="45720">
            <a:spAutoFit/>
          </a:bodyPr>
          <a:lstStyle/>
          <a:p>
            <a:pPr algn="ctr"/>
            <a:r>
              <a:rPr lang="ja-JP" altLang="en-US" sz="5400" b="1" cap="none" spc="0" dirty="0">
                <a:ln w="10160">
                  <a:noFill/>
                  <a:prstDash val="solid"/>
                </a:ln>
                <a:solidFill>
                  <a:srgbClr val="92D050"/>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成果と課題</a:t>
            </a:r>
          </a:p>
        </p:txBody>
      </p:sp>
      <p:sp>
        <p:nvSpPr>
          <p:cNvPr id="4" name="テキスト ボックス 3"/>
          <p:cNvSpPr txBox="1"/>
          <p:nvPr/>
        </p:nvSpPr>
        <p:spPr>
          <a:xfrm>
            <a:off x="1562050" y="5149214"/>
            <a:ext cx="8794143" cy="1077218"/>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育てていた</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ヶ月間の中で、野菜や栽培への興味・関心が高まっていったと感じる。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特に水やりや毎日の観察などで、責任感ももてるようになったのではないかと思う。</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収穫したきゅうりをみんなで食べたことによって、年中、年少の子たちも毎朝、登園すると窓にくっついて観察をしていた。毎日少しづつ大きくなるきゅうりにとても喜んでいた。</a:t>
            </a:r>
          </a:p>
        </p:txBody>
      </p:sp>
      <p:sp>
        <p:nvSpPr>
          <p:cNvPr id="5" name="テキスト ボックス 4">
            <a:extLst>
              <a:ext uri="{FF2B5EF4-FFF2-40B4-BE49-F238E27FC236}">
                <a16:creationId xmlns:a16="http://schemas.microsoft.com/office/drawing/2014/main" id="{05E5EC3E-39FB-A80E-138F-9BCB5B682D13}"/>
              </a:ext>
            </a:extLst>
          </p:cNvPr>
          <p:cNvSpPr txBox="1"/>
          <p:nvPr/>
        </p:nvSpPr>
        <p:spPr>
          <a:xfrm>
            <a:off x="1424889" y="297180"/>
            <a:ext cx="8794143" cy="1077218"/>
          </a:xfrm>
          <a:prstGeom prst="rect">
            <a:avLst/>
          </a:prstGeom>
          <a:noFill/>
        </p:spPr>
        <p:txBody>
          <a:bodyPr wrap="square">
            <a:spAutoFit/>
          </a:bodyPr>
          <a:lstStyle/>
          <a:p>
            <a:pPr algn="ctr"/>
            <a:r>
              <a:rPr lang="ja-JP" altLang="en-US" sz="3200" b="1" dirty="0">
                <a:solidFill>
                  <a:srgbClr val="92D050"/>
                </a:solidFill>
                <a:latin typeface="BIZ UDPゴシック" panose="020B0400000000000000" pitchFamily="50" charset="-128"/>
                <a:ea typeface="BIZ UDPゴシック" panose="020B0400000000000000" pitchFamily="50" charset="-128"/>
              </a:rPr>
              <a:t>活動中の子どもの姿・声</a:t>
            </a:r>
            <a:endParaRPr lang="en-US" altLang="ja-JP" sz="3200" b="1" dirty="0">
              <a:solidFill>
                <a:srgbClr val="92D050"/>
              </a:solidFill>
              <a:latin typeface="BIZ UDPゴシック" panose="020B0400000000000000" pitchFamily="50" charset="-128"/>
              <a:ea typeface="BIZ UDPゴシック" panose="020B0400000000000000" pitchFamily="50" charset="-128"/>
            </a:endParaRPr>
          </a:p>
          <a:p>
            <a:pPr algn="ctr"/>
            <a:r>
              <a:rPr lang="ja-JP" altLang="en-US" sz="3200" b="1" dirty="0">
                <a:solidFill>
                  <a:srgbClr val="92D050"/>
                </a:solidFill>
                <a:latin typeface="BIZ UDPゴシック" panose="020B0400000000000000" pitchFamily="50" charset="-128"/>
                <a:ea typeface="BIZ UDPゴシック" panose="020B0400000000000000" pitchFamily="50" charset="-128"/>
              </a:rPr>
              <a:t>子ども同士や保育者との関わり</a:t>
            </a:r>
          </a:p>
        </p:txBody>
      </p:sp>
      <p:sp>
        <p:nvSpPr>
          <p:cNvPr id="2" name="テキスト ボックス 1">
            <a:extLst>
              <a:ext uri="{FF2B5EF4-FFF2-40B4-BE49-F238E27FC236}">
                <a16:creationId xmlns:a16="http://schemas.microsoft.com/office/drawing/2014/main" id="{9832425F-7D9D-276A-BA6B-CAD56B184927}"/>
              </a:ext>
            </a:extLst>
          </p:cNvPr>
          <p:cNvSpPr txBox="1"/>
          <p:nvPr/>
        </p:nvSpPr>
        <p:spPr>
          <a:xfrm>
            <a:off x="1018017" y="1480779"/>
            <a:ext cx="9882208" cy="230832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きゅうりを植えてから毎朝、部屋に行くと支度よりも先に「きゅうり大きくなったかな」と言いながら見に行く姿が見られた。水をあげるのも責任をもってやってくれていたので「お水あげていい？」と聞いてくれて忘れることなく</a:t>
            </a:r>
            <a:r>
              <a:rPr lang="ja-JP" altLang="en-US" sz="1600" dirty="0">
                <a:latin typeface="BIZ UDPゴシック" panose="020B0400000000000000" pitchFamily="50" charset="-128"/>
                <a:ea typeface="BIZ UDPゴシック" panose="020B0400000000000000" pitchFamily="50" charset="-128"/>
              </a:rPr>
              <a:t>できていた。収穫した時は最初は小さいまま収穫するため「これもうとっていいの？」と聞いてくる子もいた。最初は株を育てるために小さいままで採るんだよというと納得していた。始めて収穫したきゅうりをみんなで食べたときに「感触はどう？」「匂いはする？」と聞くと「とげとげしてる～」「匂いはしな～い」と素直な感想を言っていた。小さな欠片になってしまったが、食べるとよく噛んで味わっていて、「ちょっとしょっぱい」という感想も出た。今「採れたばかりの新鮮なきゅうりだよ」というと「いつものきゅうりよりおいしい」と嬉しそうに言う子もいた。毎日観察して大きくなっていると「採っていい？」と気づく姿が見られた。給食にきゅうりが出ると「これいちょうのきゅうりかな？」と友だちと会話する姿も見られた。</a:t>
            </a:r>
            <a:endParaRPr kumimoji="1"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09866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821</Words>
  <Application>Microsoft Office PowerPoint</Application>
  <PresentationFormat>ワイド画面</PresentationFormat>
  <Paragraphs>48</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BIZ UDPゴシック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保育園 新町</dc:creator>
  <cp:lastModifiedBy>保育園 新町</cp:lastModifiedBy>
  <cp:revision>37</cp:revision>
  <dcterms:created xsi:type="dcterms:W3CDTF">2025-09-22T09:24:33Z</dcterms:created>
  <dcterms:modified xsi:type="dcterms:W3CDTF">2026-03-25T23:27:36Z</dcterms:modified>
</cp:coreProperties>
</file>